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comments/modernComment_419_49DEC9D6.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sldIdLst>
    <p:sldId id="1042" r:id="rId2"/>
    <p:sldId id="266" r:id="rId3"/>
    <p:sldId id="1033" r:id="rId4"/>
    <p:sldId id="336" r:id="rId5"/>
    <p:sldId id="496" r:id="rId6"/>
    <p:sldId id="499" r:id="rId7"/>
    <p:sldId id="995" r:id="rId8"/>
    <p:sldId id="996" r:id="rId9"/>
    <p:sldId id="359" r:id="rId10"/>
    <p:sldId id="1048" r:id="rId11"/>
    <p:sldId id="1051" r:id="rId12"/>
    <p:sldId id="302" r:id="rId13"/>
    <p:sldId id="406" r:id="rId14"/>
    <p:sldId id="409" r:id="rId15"/>
    <p:sldId id="405" r:id="rId16"/>
    <p:sldId id="1040" r:id="rId17"/>
    <p:sldId id="1034" r:id="rId18"/>
    <p:sldId id="279" r:id="rId19"/>
    <p:sldId id="356" r:id="rId20"/>
    <p:sldId id="1041" r:id="rId21"/>
    <p:sldId id="1052" r:id="rId22"/>
    <p:sldId id="1053" r:id="rId23"/>
    <p:sldId id="1045" r:id="rId24"/>
    <p:sldId id="1044" r:id="rId25"/>
    <p:sldId id="1049" r:id="rId26"/>
    <p:sldId id="1050" r:id="rId27"/>
    <p:sldId id="1038" r:id="rId28"/>
    <p:sldId id="1047" r:id="rId29"/>
    <p:sldId id="1046" r:id="rId30"/>
    <p:sldId id="1043" r:id="rId31"/>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CB925F-BB3C-5B3C-6CE6-8EE8CC3ED412}" name="Kathryn Deo" initials="KD" userId="S::kathryn@arbutuslaw.ca::ff545c67-7821-498e-a35e-a13e13f743c5" providerId="AD"/>
  <p188:author id="{1B490DE3-68DF-81B0-0052-319792CBD406}" name="Kathryn Deo" initials="KD" userId="1ae81864d3d566d7"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arion Harding-Soare" initials="MH" lastIdx="1" clrIdx="0">
    <p:extLst>
      <p:ext uri="{19B8F6BF-5375-455C-9EA6-DF929625EA0E}">
        <p15:presenceInfo xmlns:p15="http://schemas.microsoft.com/office/powerpoint/2012/main" userId="S::marion@arbutuslaw.ca::b280ae92-6f73-4cd9-a684-99e5fa30482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8D54"/>
    <a:srgbClr val="871518"/>
    <a:srgbClr val="FFFFFF"/>
    <a:srgbClr val="666666"/>
    <a:srgbClr val="000000"/>
    <a:srgbClr val="E32138"/>
    <a:srgbClr val="24499A"/>
    <a:srgbClr val="3614B4"/>
    <a:srgbClr val="24497D"/>
    <a:srgbClr val="0E1DD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585" autoAdjust="0"/>
    <p:restoredTop sz="94664" autoAdjust="0"/>
  </p:normalViewPr>
  <p:slideViewPr>
    <p:cSldViewPr snapToGrid="0" snapToObjects="1">
      <p:cViewPr varScale="1">
        <p:scale>
          <a:sx n="106" d="100"/>
          <a:sy n="106" d="100"/>
        </p:scale>
        <p:origin x="822"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38"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comments/modernComment_419_49DEC9D6.xml><?xml version="1.0" encoding="utf-8"?>
<p188:cmLst xmlns:a="http://schemas.openxmlformats.org/drawingml/2006/main" xmlns:r="http://schemas.openxmlformats.org/officeDocument/2006/relationships" xmlns:p188="http://schemas.microsoft.com/office/powerpoint/2018/8/main">
  <p188:cm id="{C2694C82-F30E-4D6E-847B-69FCD1767D0B}" authorId="{1B490DE3-68DF-81B0-0052-319792CBD406}" status="resolved" created="2025-09-26T00:55:21.295">
    <pc:sldMkLst xmlns:pc="http://schemas.microsoft.com/office/powerpoint/2013/main/command">
      <pc:docMk/>
      <pc:sldMk cId="3306576737" sldId="1031"/>
    </pc:sldMkLst>
    <p188:txBody>
      <a:bodyPr/>
      <a:lstStyle/>
      <a:p>
        <a:r>
          <a:rPr lang="en-US"/>
          <a:t>to confirm</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61414AC-E8FE-45EE-A4AC-595F533E59B1}" type="doc">
      <dgm:prSet loTypeId="urn:microsoft.com/office/officeart/2005/8/layout/list1" loCatId="list" qsTypeId="urn:microsoft.com/office/officeart/2005/8/quickstyle/simple4" qsCatId="simple" csTypeId="urn:microsoft.com/office/officeart/2005/8/colors/accent1_2" csCatId="accent1" phldr="1"/>
      <dgm:spPr/>
      <dgm:t>
        <a:bodyPr/>
        <a:lstStyle/>
        <a:p>
          <a:endParaRPr lang="en-US"/>
        </a:p>
      </dgm:t>
    </dgm:pt>
    <dgm:pt modelId="{73AF18B0-EB74-46B3-A566-2BFF9099A97C}">
      <dgm:prSet custT="1"/>
      <dgm:spPr>
        <a:gradFill flip="none" rotWithShape="0">
          <a:gsLst>
            <a:gs pos="0">
              <a:srgbClr val="871518">
                <a:tint val="66000"/>
                <a:satMod val="160000"/>
              </a:srgbClr>
            </a:gs>
            <a:gs pos="50000">
              <a:srgbClr val="871518">
                <a:tint val="44500"/>
                <a:satMod val="160000"/>
              </a:srgbClr>
            </a:gs>
            <a:gs pos="100000">
              <a:srgbClr val="871518">
                <a:tint val="23500"/>
                <a:satMod val="160000"/>
              </a:srgbClr>
            </a:gs>
          </a:gsLst>
          <a:lin ang="2700000" scaled="1"/>
          <a:tileRect/>
        </a:gradFill>
      </dgm:spPr>
      <dgm:t>
        <a:bodyPr/>
        <a:lstStyle/>
        <a:p>
          <a:r>
            <a:rPr lang="en-CA" sz="3200" b="0" dirty="0">
              <a:latin typeface="Walbaum Display" panose="02070503090703020303" pitchFamily="18" charset="0"/>
            </a:rPr>
            <a:t>On-reserve</a:t>
          </a:r>
          <a:endParaRPr lang="en-US" sz="3200" b="0" dirty="0">
            <a:latin typeface="Walbaum Display" panose="02070503090703020303" pitchFamily="18" charset="0"/>
          </a:endParaRPr>
        </a:p>
      </dgm:t>
    </dgm:pt>
    <dgm:pt modelId="{4B23F886-E410-499E-8E69-C39AF54B01CE}" type="parTrans" cxnId="{02FEB53E-153F-4C21-B0DF-55ACE2105E77}">
      <dgm:prSet/>
      <dgm:spPr/>
      <dgm:t>
        <a:bodyPr/>
        <a:lstStyle/>
        <a:p>
          <a:endParaRPr lang="en-US"/>
        </a:p>
      </dgm:t>
    </dgm:pt>
    <dgm:pt modelId="{61786148-CCA2-47CE-8B2B-DED33822EAA9}" type="sibTrans" cxnId="{02FEB53E-153F-4C21-B0DF-55ACE2105E77}">
      <dgm:prSet/>
      <dgm:spPr/>
      <dgm:t>
        <a:bodyPr/>
        <a:lstStyle/>
        <a:p>
          <a:endParaRPr lang="en-US"/>
        </a:p>
      </dgm:t>
    </dgm:pt>
    <dgm:pt modelId="{609C16E7-83AC-461D-8FD1-7E434883E6A1}">
      <dgm:prSet custT="1"/>
      <dgm:spPr>
        <a:solidFill>
          <a:srgbClr val="871518">
            <a:alpha val="90000"/>
          </a:srgbClr>
        </a:solidFill>
      </dgm:spPr>
      <dgm:t>
        <a:bodyPr/>
        <a:lstStyle/>
        <a:p>
          <a:pPr>
            <a:spcBef>
              <a:spcPts val="400"/>
            </a:spcBef>
          </a:pPr>
          <a:r>
            <a:rPr lang="en-CA" sz="2000" dirty="0">
              <a:solidFill>
                <a:srgbClr val="FFFFFF"/>
              </a:solidFill>
              <a:latin typeface="Avenir Next LT Pro" panose="020B0504020202020204" pitchFamily="34" charset="77"/>
            </a:rPr>
            <a:t>Framework Agreement on First Nation Land Management</a:t>
          </a:r>
          <a:r>
            <a:rPr lang="en-CA" sz="2000" i="1" dirty="0">
              <a:solidFill>
                <a:srgbClr val="FFFFFF"/>
              </a:solidFill>
              <a:latin typeface="Avenir Next LT Pro" panose="020B0504020202020204" pitchFamily="34" charset="77"/>
            </a:rPr>
            <a:t>/</a:t>
          </a:r>
          <a:r>
            <a:rPr lang="en-CA" sz="2000" b="0" i="1" dirty="0">
              <a:solidFill>
                <a:srgbClr val="FFFFFF"/>
              </a:solidFill>
              <a:latin typeface="Avenir Next LT Pro" panose="020B0504020202020204" pitchFamily="34" charset="77"/>
            </a:rPr>
            <a:t>Framework Agreement on First Nation Land Management Act</a:t>
          </a:r>
          <a:r>
            <a:rPr lang="en-CA" sz="2000" b="0" i="0" dirty="0">
              <a:solidFill>
                <a:srgbClr val="FFFFFF"/>
              </a:solidFill>
              <a:latin typeface="Avenir Next LT Pro" panose="020B0504020202020204" pitchFamily="34" charset="77"/>
            </a:rPr>
            <a:t> (“FAFNLMA”)</a:t>
          </a:r>
          <a:endParaRPr lang="en-US" sz="2000" dirty="0">
            <a:solidFill>
              <a:srgbClr val="FFFFFF"/>
            </a:solidFill>
            <a:latin typeface="Avenir Next LT Pro" panose="020B0504020202020204" pitchFamily="34" charset="77"/>
          </a:endParaRPr>
        </a:p>
      </dgm:t>
    </dgm:pt>
    <dgm:pt modelId="{9195BB98-70AA-4A45-8177-32F5D9584A22}" type="parTrans" cxnId="{D8049D85-C862-4C42-9B71-7FDB0DFEBA82}">
      <dgm:prSet/>
      <dgm:spPr/>
      <dgm:t>
        <a:bodyPr/>
        <a:lstStyle/>
        <a:p>
          <a:endParaRPr lang="en-US"/>
        </a:p>
      </dgm:t>
    </dgm:pt>
    <dgm:pt modelId="{576BB3E4-414C-450C-9CA9-839A7E38D7C6}" type="sibTrans" cxnId="{D8049D85-C862-4C42-9B71-7FDB0DFEBA82}">
      <dgm:prSet/>
      <dgm:spPr/>
      <dgm:t>
        <a:bodyPr/>
        <a:lstStyle/>
        <a:p>
          <a:endParaRPr lang="en-US"/>
        </a:p>
      </dgm:t>
    </dgm:pt>
    <dgm:pt modelId="{26CC4A5D-3CB0-41F1-8C70-BDCFFF9BB119}">
      <dgm:prSet custT="1"/>
      <dgm:spPr>
        <a:solidFill>
          <a:srgbClr val="871518">
            <a:alpha val="90000"/>
          </a:srgbClr>
        </a:solidFill>
      </dgm:spPr>
      <dgm:t>
        <a:bodyPr/>
        <a:lstStyle/>
        <a:p>
          <a:pPr>
            <a:spcBef>
              <a:spcPct val="0"/>
            </a:spcBef>
          </a:pPr>
          <a:r>
            <a:rPr lang="en-CA" sz="2000" i="1" dirty="0">
              <a:solidFill>
                <a:srgbClr val="FFFFFF"/>
              </a:solidFill>
              <a:latin typeface="Avenir Next LT Pro" panose="020B0504020202020204" pitchFamily="34" charset="77"/>
            </a:rPr>
            <a:t>First Nations Oil and Gas and Moneys Management Act</a:t>
          </a:r>
          <a:endParaRPr lang="en-US" sz="2000" dirty="0">
            <a:solidFill>
              <a:srgbClr val="FFFFFF"/>
            </a:solidFill>
            <a:latin typeface="Avenir Next LT Pro" panose="020B0504020202020204" pitchFamily="34" charset="77"/>
          </a:endParaRPr>
        </a:p>
      </dgm:t>
    </dgm:pt>
    <dgm:pt modelId="{A7543B9A-E2BA-4F87-8EB3-619C3FCC4EAF}" type="parTrans" cxnId="{118F7871-9613-4306-B9FD-9D7ED2DE5C69}">
      <dgm:prSet/>
      <dgm:spPr/>
      <dgm:t>
        <a:bodyPr/>
        <a:lstStyle/>
        <a:p>
          <a:endParaRPr lang="en-US"/>
        </a:p>
      </dgm:t>
    </dgm:pt>
    <dgm:pt modelId="{BF4FF529-07E4-49CB-A8B9-85DCDCF4A48A}" type="sibTrans" cxnId="{118F7871-9613-4306-B9FD-9D7ED2DE5C69}">
      <dgm:prSet/>
      <dgm:spPr/>
      <dgm:t>
        <a:bodyPr/>
        <a:lstStyle/>
        <a:p>
          <a:endParaRPr lang="en-US"/>
        </a:p>
      </dgm:t>
    </dgm:pt>
    <dgm:pt modelId="{51A61221-045C-4016-88DF-1C8522FE4A6C}">
      <dgm:prSet custT="1"/>
      <dgm:spPr>
        <a:solidFill>
          <a:srgbClr val="871518">
            <a:alpha val="90000"/>
          </a:srgbClr>
        </a:solidFill>
      </dgm:spPr>
      <dgm:t>
        <a:bodyPr/>
        <a:lstStyle/>
        <a:p>
          <a:pPr>
            <a:spcBef>
              <a:spcPct val="0"/>
            </a:spcBef>
          </a:pPr>
          <a:r>
            <a:rPr lang="en-CA" sz="2000" i="1" dirty="0">
              <a:solidFill>
                <a:srgbClr val="FFFFFF"/>
              </a:solidFill>
              <a:latin typeface="Avenir Next LT Pro" panose="020B0504020202020204" pitchFamily="34" charset="77"/>
            </a:rPr>
            <a:t>First Nations Fiscal Management Act </a:t>
          </a:r>
          <a:endParaRPr lang="en-US" sz="2000" dirty="0">
            <a:solidFill>
              <a:srgbClr val="FFFFFF"/>
            </a:solidFill>
            <a:latin typeface="Avenir Next LT Pro" panose="020B0504020202020204" pitchFamily="34" charset="77"/>
          </a:endParaRPr>
        </a:p>
      </dgm:t>
    </dgm:pt>
    <dgm:pt modelId="{E01B905D-9475-4B25-BCCF-E9D822AED66C}" type="parTrans" cxnId="{450E4DE3-1E2E-4872-B02C-6DE98860B449}">
      <dgm:prSet/>
      <dgm:spPr/>
      <dgm:t>
        <a:bodyPr/>
        <a:lstStyle/>
        <a:p>
          <a:endParaRPr lang="en-US"/>
        </a:p>
      </dgm:t>
    </dgm:pt>
    <dgm:pt modelId="{EF4F3CCE-D471-4AC5-92B9-C083A1749668}" type="sibTrans" cxnId="{450E4DE3-1E2E-4872-B02C-6DE98860B449}">
      <dgm:prSet/>
      <dgm:spPr/>
      <dgm:t>
        <a:bodyPr/>
        <a:lstStyle/>
        <a:p>
          <a:endParaRPr lang="en-US"/>
        </a:p>
      </dgm:t>
    </dgm:pt>
    <dgm:pt modelId="{B20FB662-2989-4EEC-86E0-3ED65532D36B}">
      <dgm:prSet custT="1"/>
      <dgm:spPr>
        <a:gradFill flip="none" rotWithShape="1">
          <a:gsLst>
            <a:gs pos="0">
              <a:srgbClr val="871518">
                <a:tint val="66000"/>
                <a:satMod val="160000"/>
              </a:srgbClr>
            </a:gs>
            <a:gs pos="50000">
              <a:srgbClr val="871518">
                <a:tint val="44500"/>
                <a:satMod val="160000"/>
              </a:srgbClr>
            </a:gs>
            <a:gs pos="100000">
              <a:srgbClr val="871518">
                <a:tint val="23500"/>
                <a:satMod val="160000"/>
              </a:srgbClr>
            </a:gs>
          </a:gsLst>
          <a:lin ang="2700000" scaled="1"/>
          <a:tileRect/>
        </a:gradFill>
      </dgm:spPr>
      <dgm:t>
        <a:bodyPr/>
        <a:lstStyle/>
        <a:p>
          <a:r>
            <a:rPr lang="en-CA" sz="3200" b="0" dirty="0">
              <a:latin typeface="Walbaum Display" panose="02070503090703020303" pitchFamily="18" charset="0"/>
            </a:rPr>
            <a:t>On and Off-reserve</a:t>
          </a:r>
          <a:endParaRPr lang="en-US" sz="3200" b="0" dirty="0">
            <a:latin typeface="Walbaum Display" panose="02070503090703020303" pitchFamily="18" charset="0"/>
          </a:endParaRPr>
        </a:p>
      </dgm:t>
    </dgm:pt>
    <dgm:pt modelId="{EF233205-4EC7-4AB8-8004-1B6A7270BA2D}" type="parTrans" cxnId="{1DC429D9-102B-4D53-B8F2-773F92C9E98F}">
      <dgm:prSet/>
      <dgm:spPr/>
      <dgm:t>
        <a:bodyPr/>
        <a:lstStyle/>
        <a:p>
          <a:endParaRPr lang="en-US"/>
        </a:p>
      </dgm:t>
    </dgm:pt>
    <dgm:pt modelId="{021B6DE3-846A-489A-BF1A-B319949F6B8D}" type="sibTrans" cxnId="{1DC429D9-102B-4D53-B8F2-773F92C9E98F}">
      <dgm:prSet/>
      <dgm:spPr/>
      <dgm:t>
        <a:bodyPr/>
        <a:lstStyle/>
        <a:p>
          <a:endParaRPr lang="en-US"/>
        </a:p>
      </dgm:t>
    </dgm:pt>
    <dgm:pt modelId="{C9285AEA-441A-4BD3-BD2D-A12B258BA426}">
      <dgm:prSet custT="1"/>
      <dgm:spPr>
        <a:solidFill>
          <a:srgbClr val="871518">
            <a:alpha val="90000"/>
          </a:srgbClr>
        </a:solidFill>
      </dgm:spPr>
      <dgm:t>
        <a:bodyPr/>
        <a:lstStyle/>
        <a:p>
          <a:pPr>
            <a:spcBef>
              <a:spcPts val="400"/>
            </a:spcBef>
          </a:pPr>
          <a:r>
            <a:rPr lang="en-CA" sz="2000" i="1" dirty="0">
              <a:solidFill>
                <a:srgbClr val="FFFFFF"/>
              </a:solidFill>
              <a:latin typeface="Avenir Next LT Pro" panose="020B0504020202020204" pitchFamily="34" charset="77"/>
            </a:rPr>
            <a:t>An Act respecting First Nations, Inuit and Métis children, youth and families </a:t>
          </a:r>
          <a:endParaRPr lang="en-US" sz="2000" dirty="0">
            <a:solidFill>
              <a:srgbClr val="FFFFFF"/>
            </a:solidFill>
            <a:latin typeface="Avenir Next LT Pro" panose="020B0504020202020204" pitchFamily="34" charset="77"/>
          </a:endParaRPr>
        </a:p>
      </dgm:t>
    </dgm:pt>
    <dgm:pt modelId="{88ECB0E9-3B06-4A83-9C73-FA9C5997F1E9}" type="parTrans" cxnId="{8744E68B-E212-46EA-828F-BD8D08291D01}">
      <dgm:prSet/>
      <dgm:spPr/>
      <dgm:t>
        <a:bodyPr/>
        <a:lstStyle/>
        <a:p>
          <a:endParaRPr lang="en-US"/>
        </a:p>
      </dgm:t>
    </dgm:pt>
    <dgm:pt modelId="{FF9D7A66-822C-41FF-9CF1-909A83168C61}" type="sibTrans" cxnId="{8744E68B-E212-46EA-828F-BD8D08291D01}">
      <dgm:prSet/>
      <dgm:spPr/>
      <dgm:t>
        <a:bodyPr/>
        <a:lstStyle/>
        <a:p>
          <a:endParaRPr lang="en-US"/>
        </a:p>
      </dgm:t>
    </dgm:pt>
    <dgm:pt modelId="{1D550849-763C-4B32-BE02-16256BE75081}">
      <dgm:prSet custT="1"/>
      <dgm:spPr>
        <a:solidFill>
          <a:srgbClr val="871518">
            <a:alpha val="90000"/>
          </a:srgbClr>
        </a:solidFill>
      </dgm:spPr>
      <dgm:t>
        <a:bodyPr/>
        <a:lstStyle/>
        <a:p>
          <a:pPr>
            <a:spcBef>
              <a:spcPct val="0"/>
            </a:spcBef>
          </a:pPr>
          <a:r>
            <a:rPr lang="en-US" sz="2000" i="1" dirty="0">
              <a:solidFill>
                <a:srgbClr val="FFFFFF"/>
              </a:solidFill>
              <a:latin typeface="Avenir Next LT Pro" panose="020B0504020202020204" pitchFamily="34" charset="77"/>
            </a:rPr>
            <a:t>First Nations Commercial and Industrial Development Act</a:t>
          </a:r>
        </a:p>
      </dgm:t>
    </dgm:pt>
    <dgm:pt modelId="{27476100-4C1F-4568-999D-D6DA6D02C1B7}" type="parTrans" cxnId="{6EA6542E-8C66-4C2A-B6AB-78C2FA32A114}">
      <dgm:prSet/>
      <dgm:spPr/>
      <dgm:t>
        <a:bodyPr/>
        <a:lstStyle/>
        <a:p>
          <a:endParaRPr lang="en-US"/>
        </a:p>
      </dgm:t>
    </dgm:pt>
    <dgm:pt modelId="{0BE59AE0-DC43-4437-ACE4-27F7E9F13C77}" type="sibTrans" cxnId="{6EA6542E-8C66-4C2A-B6AB-78C2FA32A114}">
      <dgm:prSet/>
      <dgm:spPr/>
      <dgm:t>
        <a:bodyPr/>
        <a:lstStyle/>
        <a:p>
          <a:endParaRPr lang="en-US"/>
        </a:p>
      </dgm:t>
    </dgm:pt>
    <dgm:pt modelId="{C5B6E98D-2C0A-A841-80FC-B47CD03C2B35}">
      <dgm:prSet custT="1"/>
      <dgm:spPr>
        <a:solidFill>
          <a:srgbClr val="871518">
            <a:alpha val="90000"/>
          </a:srgbClr>
        </a:solidFill>
      </dgm:spPr>
      <dgm:t>
        <a:bodyPr/>
        <a:lstStyle/>
        <a:p>
          <a:pPr>
            <a:spcBef>
              <a:spcPts val="400"/>
            </a:spcBef>
          </a:pPr>
          <a:endParaRPr lang="en-US" sz="1200" dirty="0">
            <a:solidFill>
              <a:srgbClr val="FFFFFF"/>
            </a:solidFill>
            <a:latin typeface="Avenir Next LT Pro" panose="020B0504020202020204" pitchFamily="34" charset="77"/>
          </a:endParaRPr>
        </a:p>
      </dgm:t>
    </dgm:pt>
    <dgm:pt modelId="{2883C101-48D0-9F44-AFBF-A1DBF2D7CDFE}" type="parTrans" cxnId="{9A69A0B0-89E1-DA4F-B108-6D36CCFCFCA1}">
      <dgm:prSet/>
      <dgm:spPr/>
      <dgm:t>
        <a:bodyPr/>
        <a:lstStyle/>
        <a:p>
          <a:endParaRPr lang="en-US"/>
        </a:p>
      </dgm:t>
    </dgm:pt>
    <dgm:pt modelId="{C1AE381F-E9B3-8445-BDC3-B56B977132F8}" type="sibTrans" cxnId="{9A69A0B0-89E1-DA4F-B108-6D36CCFCFCA1}">
      <dgm:prSet/>
      <dgm:spPr/>
      <dgm:t>
        <a:bodyPr/>
        <a:lstStyle/>
        <a:p>
          <a:endParaRPr lang="en-US"/>
        </a:p>
      </dgm:t>
    </dgm:pt>
    <dgm:pt modelId="{612EB082-24A7-7E48-AD64-126F4677719D}">
      <dgm:prSet custT="1"/>
      <dgm:spPr>
        <a:solidFill>
          <a:srgbClr val="871518">
            <a:alpha val="90000"/>
          </a:srgbClr>
        </a:solidFill>
      </dgm:spPr>
      <dgm:t>
        <a:bodyPr/>
        <a:lstStyle/>
        <a:p>
          <a:pPr>
            <a:spcBef>
              <a:spcPts val="400"/>
            </a:spcBef>
          </a:pPr>
          <a:endParaRPr lang="en-US" sz="2000" dirty="0">
            <a:solidFill>
              <a:srgbClr val="FFFFFF"/>
            </a:solidFill>
            <a:latin typeface="Avenir Next LT Pro" panose="020B0504020202020204" pitchFamily="34" charset="77"/>
          </a:endParaRPr>
        </a:p>
      </dgm:t>
    </dgm:pt>
    <dgm:pt modelId="{D19EA912-D007-944A-B7AD-C75E5016F254}" type="parTrans" cxnId="{95E697CE-8281-A440-A387-8626AA348B2E}">
      <dgm:prSet/>
      <dgm:spPr/>
      <dgm:t>
        <a:bodyPr/>
        <a:lstStyle/>
        <a:p>
          <a:endParaRPr lang="en-US"/>
        </a:p>
      </dgm:t>
    </dgm:pt>
    <dgm:pt modelId="{1F0D9024-B855-2E44-94EB-89AA73629AC4}" type="sibTrans" cxnId="{95E697CE-8281-A440-A387-8626AA348B2E}">
      <dgm:prSet/>
      <dgm:spPr/>
      <dgm:t>
        <a:bodyPr/>
        <a:lstStyle/>
        <a:p>
          <a:endParaRPr lang="en-US"/>
        </a:p>
      </dgm:t>
    </dgm:pt>
    <dgm:pt modelId="{E3B4EAB0-ED67-654E-AC12-1F5755C01607}" type="pres">
      <dgm:prSet presAssocID="{461414AC-E8FE-45EE-A4AC-595F533E59B1}" presName="linear" presStyleCnt="0">
        <dgm:presLayoutVars>
          <dgm:dir/>
          <dgm:animLvl val="lvl"/>
          <dgm:resizeHandles val="exact"/>
        </dgm:presLayoutVars>
      </dgm:prSet>
      <dgm:spPr/>
    </dgm:pt>
    <dgm:pt modelId="{BD95E37B-2560-AD43-9A17-33D140A1EA3C}" type="pres">
      <dgm:prSet presAssocID="{73AF18B0-EB74-46B3-A566-2BFF9099A97C}" presName="parentLin" presStyleCnt="0"/>
      <dgm:spPr/>
    </dgm:pt>
    <dgm:pt modelId="{D65B4821-324F-3C44-BB64-B8E2B01C4525}" type="pres">
      <dgm:prSet presAssocID="{73AF18B0-EB74-46B3-A566-2BFF9099A97C}" presName="parentLeftMargin" presStyleLbl="node1" presStyleIdx="0" presStyleCnt="2"/>
      <dgm:spPr/>
    </dgm:pt>
    <dgm:pt modelId="{3650C1AF-544E-B549-B641-58D8C8EFF3FA}" type="pres">
      <dgm:prSet presAssocID="{73AF18B0-EB74-46B3-A566-2BFF9099A97C}" presName="parentText" presStyleLbl="node1" presStyleIdx="0" presStyleCnt="2" custScaleX="72877" custScaleY="35517" custLinFactNeighborX="-2442" custLinFactNeighborY="-23895">
        <dgm:presLayoutVars>
          <dgm:chMax val="0"/>
          <dgm:bulletEnabled val="1"/>
        </dgm:presLayoutVars>
      </dgm:prSet>
      <dgm:spPr/>
    </dgm:pt>
    <dgm:pt modelId="{75E4C7A5-A890-394B-88BD-044C451CAAFE}" type="pres">
      <dgm:prSet presAssocID="{73AF18B0-EB74-46B3-A566-2BFF9099A97C}" presName="negativeSpace" presStyleCnt="0"/>
      <dgm:spPr/>
    </dgm:pt>
    <dgm:pt modelId="{7726ED4A-DE4C-6C49-9EC7-BA976A40F19D}" type="pres">
      <dgm:prSet presAssocID="{73AF18B0-EB74-46B3-A566-2BFF9099A97C}" presName="childText" presStyleLbl="conFgAcc1" presStyleIdx="0" presStyleCnt="2" custScaleX="99023" custScaleY="84140" custLinFactNeighborY="-22550">
        <dgm:presLayoutVars>
          <dgm:bulletEnabled val="1"/>
        </dgm:presLayoutVars>
      </dgm:prSet>
      <dgm:spPr/>
    </dgm:pt>
    <dgm:pt modelId="{8616B69F-82E7-1A44-B820-7ED834E14812}" type="pres">
      <dgm:prSet presAssocID="{61786148-CCA2-47CE-8B2B-DED33822EAA9}" presName="spaceBetweenRectangles" presStyleCnt="0"/>
      <dgm:spPr/>
    </dgm:pt>
    <dgm:pt modelId="{C71DCD67-9394-BE43-B12A-7B075B8B4E49}" type="pres">
      <dgm:prSet presAssocID="{B20FB662-2989-4EEC-86E0-3ED65532D36B}" presName="parentLin" presStyleCnt="0"/>
      <dgm:spPr/>
    </dgm:pt>
    <dgm:pt modelId="{4C095763-12E6-9E43-9056-265F7114A4AD}" type="pres">
      <dgm:prSet presAssocID="{B20FB662-2989-4EEC-86E0-3ED65532D36B}" presName="parentLeftMargin" presStyleLbl="node1" presStyleIdx="0" presStyleCnt="2"/>
      <dgm:spPr/>
    </dgm:pt>
    <dgm:pt modelId="{6AF90511-B8A6-F046-84A9-DE2ADD88FA52}" type="pres">
      <dgm:prSet presAssocID="{B20FB662-2989-4EEC-86E0-3ED65532D36B}" presName="parentText" presStyleLbl="node1" presStyleIdx="1" presStyleCnt="2" custScaleX="82296" custScaleY="41161" custLinFactNeighborX="7326" custLinFactNeighborY="-15259">
        <dgm:presLayoutVars>
          <dgm:chMax val="0"/>
          <dgm:bulletEnabled val="1"/>
        </dgm:presLayoutVars>
      </dgm:prSet>
      <dgm:spPr/>
    </dgm:pt>
    <dgm:pt modelId="{3B4020CE-B690-9743-866E-8AFE6DDC2A83}" type="pres">
      <dgm:prSet presAssocID="{B20FB662-2989-4EEC-86E0-3ED65532D36B}" presName="negativeSpace" presStyleCnt="0"/>
      <dgm:spPr/>
    </dgm:pt>
    <dgm:pt modelId="{ED10D3EC-5E71-6247-8FDB-E75A399D2644}" type="pres">
      <dgm:prSet presAssocID="{B20FB662-2989-4EEC-86E0-3ED65532D36B}" presName="childText" presStyleLbl="conFgAcc1" presStyleIdx="1" presStyleCnt="2" custScaleX="98779" custScaleY="87442" custLinFactNeighborX="-684" custLinFactNeighborY="-14918">
        <dgm:presLayoutVars>
          <dgm:bulletEnabled val="1"/>
        </dgm:presLayoutVars>
      </dgm:prSet>
      <dgm:spPr/>
    </dgm:pt>
  </dgm:ptLst>
  <dgm:cxnLst>
    <dgm:cxn modelId="{BF45470F-D5CA-EE4F-A4E2-1B3D3A01FBFE}" type="presOf" srcId="{73AF18B0-EB74-46B3-A566-2BFF9099A97C}" destId="{3650C1AF-544E-B549-B641-58D8C8EFF3FA}" srcOrd="1" destOrd="0" presId="urn:microsoft.com/office/officeart/2005/8/layout/list1"/>
    <dgm:cxn modelId="{74633A26-8631-1C42-A492-573758C2CFEE}" type="presOf" srcId="{612EB082-24A7-7E48-AD64-126F4677719D}" destId="{ED10D3EC-5E71-6247-8FDB-E75A399D2644}" srcOrd="0" destOrd="0" presId="urn:microsoft.com/office/officeart/2005/8/layout/list1"/>
    <dgm:cxn modelId="{6EA6542E-8C66-4C2A-B6AB-78C2FA32A114}" srcId="{73AF18B0-EB74-46B3-A566-2BFF9099A97C}" destId="{1D550849-763C-4B32-BE02-16256BE75081}" srcOrd="4" destOrd="0" parTransId="{27476100-4C1F-4568-999D-D6DA6D02C1B7}" sibTransId="{0BE59AE0-DC43-4437-ACE4-27F7E9F13C77}"/>
    <dgm:cxn modelId="{02FEB53E-153F-4C21-B0DF-55ACE2105E77}" srcId="{461414AC-E8FE-45EE-A4AC-595F533E59B1}" destId="{73AF18B0-EB74-46B3-A566-2BFF9099A97C}" srcOrd="0" destOrd="0" parTransId="{4B23F886-E410-499E-8E69-C39AF54B01CE}" sibTransId="{61786148-CCA2-47CE-8B2B-DED33822EAA9}"/>
    <dgm:cxn modelId="{28CD7C3F-A398-4841-8E76-A0745E73107C}" type="presOf" srcId="{1D550849-763C-4B32-BE02-16256BE75081}" destId="{7726ED4A-DE4C-6C49-9EC7-BA976A40F19D}" srcOrd="0" destOrd="4" presId="urn:microsoft.com/office/officeart/2005/8/layout/list1"/>
    <dgm:cxn modelId="{F2610845-2630-3A4E-975F-7CBFED2AC66E}" type="presOf" srcId="{51A61221-045C-4016-88DF-1C8522FE4A6C}" destId="{7726ED4A-DE4C-6C49-9EC7-BA976A40F19D}" srcOrd="0" destOrd="3" presId="urn:microsoft.com/office/officeart/2005/8/layout/list1"/>
    <dgm:cxn modelId="{938C3A69-08AC-DC44-A2E5-115E6B4ABC6F}" type="presOf" srcId="{C5B6E98D-2C0A-A841-80FC-B47CD03C2B35}" destId="{7726ED4A-DE4C-6C49-9EC7-BA976A40F19D}" srcOrd="0" destOrd="0" presId="urn:microsoft.com/office/officeart/2005/8/layout/list1"/>
    <dgm:cxn modelId="{5659854D-398B-7545-BD4E-9EFB94D4E62C}" type="presOf" srcId="{461414AC-E8FE-45EE-A4AC-595F533E59B1}" destId="{E3B4EAB0-ED67-654E-AC12-1F5755C01607}" srcOrd="0" destOrd="0" presId="urn:microsoft.com/office/officeart/2005/8/layout/list1"/>
    <dgm:cxn modelId="{118F7871-9613-4306-B9FD-9D7ED2DE5C69}" srcId="{73AF18B0-EB74-46B3-A566-2BFF9099A97C}" destId="{26CC4A5D-3CB0-41F1-8C70-BDCFFF9BB119}" srcOrd="2" destOrd="0" parTransId="{A7543B9A-E2BA-4F87-8EB3-619C3FCC4EAF}" sibTransId="{BF4FF529-07E4-49CB-A8B9-85DCDCF4A48A}"/>
    <dgm:cxn modelId="{29022B57-790F-3146-807E-9004912EDAD7}" type="presOf" srcId="{B20FB662-2989-4EEC-86E0-3ED65532D36B}" destId="{6AF90511-B8A6-F046-84A9-DE2ADD88FA52}" srcOrd="1" destOrd="0" presId="urn:microsoft.com/office/officeart/2005/8/layout/list1"/>
    <dgm:cxn modelId="{D8049D85-C862-4C42-9B71-7FDB0DFEBA82}" srcId="{73AF18B0-EB74-46B3-A566-2BFF9099A97C}" destId="{609C16E7-83AC-461D-8FD1-7E434883E6A1}" srcOrd="1" destOrd="0" parTransId="{9195BB98-70AA-4A45-8177-32F5D9584A22}" sibTransId="{576BB3E4-414C-450C-9CA9-839A7E38D7C6}"/>
    <dgm:cxn modelId="{8744E68B-E212-46EA-828F-BD8D08291D01}" srcId="{B20FB662-2989-4EEC-86E0-3ED65532D36B}" destId="{C9285AEA-441A-4BD3-BD2D-A12B258BA426}" srcOrd="1" destOrd="0" parTransId="{88ECB0E9-3B06-4A83-9C73-FA9C5997F1E9}" sibTransId="{FF9D7A66-822C-41FF-9CF1-909A83168C61}"/>
    <dgm:cxn modelId="{07ECE18E-BD0E-994A-A638-A93C1F35F023}" type="presOf" srcId="{73AF18B0-EB74-46B3-A566-2BFF9099A97C}" destId="{D65B4821-324F-3C44-BB64-B8E2B01C4525}" srcOrd="0" destOrd="0" presId="urn:microsoft.com/office/officeart/2005/8/layout/list1"/>
    <dgm:cxn modelId="{D806D5AD-09E4-2440-8EB0-4E48C187E832}" type="presOf" srcId="{26CC4A5D-3CB0-41F1-8C70-BDCFFF9BB119}" destId="{7726ED4A-DE4C-6C49-9EC7-BA976A40F19D}" srcOrd="0" destOrd="2" presId="urn:microsoft.com/office/officeart/2005/8/layout/list1"/>
    <dgm:cxn modelId="{9A69A0B0-89E1-DA4F-B108-6D36CCFCFCA1}" srcId="{73AF18B0-EB74-46B3-A566-2BFF9099A97C}" destId="{C5B6E98D-2C0A-A841-80FC-B47CD03C2B35}" srcOrd="0" destOrd="0" parTransId="{2883C101-48D0-9F44-AFBF-A1DBF2D7CDFE}" sibTransId="{C1AE381F-E9B3-8445-BDC3-B56B977132F8}"/>
    <dgm:cxn modelId="{ED8182BC-0E5F-2C43-8015-374CDD4F22D6}" type="presOf" srcId="{C9285AEA-441A-4BD3-BD2D-A12B258BA426}" destId="{ED10D3EC-5E71-6247-8FDB-E75A399D2644}" srcOrd="0" destOrd="1" presId="urn:microsoft.com/office/officeart/2005/8/layout/list1"/>
    <dgm:cxn modelId="{95E697CE-8281-A440-A387-8626AA348B2E}" srcId="{B20FB662-2989-4EEC-86E0-3ED65532D36B}" destId="{612EB082-24A7-7E48-AD64-126F4677719D}" srcOrd="0" destOrd="0" parTransId="{D19EA912-D007-944A-B7AD-C75E5016F254}" sibTransId="{1F0D9024-B855-2E44-94EB-89AA73629AC4}"/>
    <dgm:cxn modelId="{1DC429D9-102B-4D53-B8F2-773F92C9E98F}" srcId="{461414AC-E8FE-45EE-A4AC-595F533E59B1}" destId="{B20FB662-2989-4EEC-86E0-3ED65532D36B}" srcOrd="1" destOrd="0" parTransId="{EF233205-4EC7-4AB8-8004-1B6A7270BA2D}" sibTransId="{021B6DE3-846A-489A-BF1A-B319949F6B8D}"/>
    <dgm:cxn modelId="{450E4DE3-1E2E-4872-B02C-6DE98860B449}" srcId="{73AF18B0-EB74-46B3-A566-2BFF9099A97C}" destId="{51A61221-045C-4016-88DF-1C8522FE4A6C}" srcOrd="3" destOrd="0" parTransId="{E01B905D-9475-4B25-BCCF-E9D822AED66C}" sibTransId="{EF4F3CCE-D471-4AC5-92B9-C083A1749668}"/>
    <dgm:cxn modelId="{987A65E5-9994-2245-8815-76C15F4E95BB}" type="presOf" srcId="{B20FB662-2989-4EEC-86E0-3ED65532D36B}" destId="{4C095763-12E6-9E43-9056-265F7114A4AD}" srcOrd="0" destOrd="0" presId="urn:microsoft.com/office/officeart/2005/8/layout/list1"/>
    <dgm:cxn modelId="{AE507DF2-ACB4-D24A-BFA6-B2133DD683DE}" type="presOf" srcId="{609C16E7-83AC-461D-8FD1-7E434883E6A1}" destId="{7726ED4A-DE4C-6C49-9EC7-BA976A40F19D}" srcOrd="0" destOrd="1" presId="urn:microsoft.com/office/officeart/2005/8/layout/list1"/>
    <dgm:cxn modelId="{BF556820-A4B3-0549-989E-5E8EAF718375}" type="presParOf" srcId="{E3B4EAB0-ED67-654E-AC12-1F5755C01607}" destId="{BD95E37B-2560-AD43-9A17-33D140A1EA3C}" srcOrd="0" destOrd="0" presId="urn:microsoft.com/office/officeart/2005/8/layout/list1"/>
    <dgm:cxn modelId="{B18A7C85-57B3-954E-8432-5144CC13D580}" type="presParOf" srcId="{BD95E37B-2560-AD43-9A17-33D140A1EA3C}" destId="{D65B4821-324F-3C44-BB64-B8E2B01C4525}" srcOrd="0" destOrd="0" presId="urn:microsoft.com/office/officeart/2005/8/layout/list1"/>
    <dgm:cxn modelId="{B97FC5F8-AAFD-F640-B7D2-3A67FD957136}" type="presParOf" srcId="{BD95E37B-2560-AD43-9A17-33D140A1EA3C}" destId="{3650C1AF-544E-B549-B641-58D8C8EFF3FA}" srcOrd="1" destOrd="0" presId="urn:microsoft.com/office/officeart/2005/8/layout/list1"/>
    <dgm:cxn modelId="{120724C3-BE2D-4446-AE6B-8591D2D6C495}" type="presParOf" srcId="{E3B4EAB0-ED67-654E-AC12-1F5755C01607}" destId="{75E4C7A5-A890-394B-88BD-044C451CAAFE}" srcOrd="1" destOrd="0" presId="urn:microsoft.com/office/officeart/2005/8/layout/list1"/>
    <dgm:cxn modelId="{68E12041-DB62-0D4B-9272-EDCA16E82F25}" type="presParOf" srcId="{E3B4EAB0-ED67-654E-AC12-1F5755C01607}" destId="{7726ED4A-DE4C-6C49-9EC7-BA976A40F19D}" srcOrd="2" destOrd="0" presId="urn:microsoft.com/office/officeart/2005/8/layout/list1"/>
    <dgm:cxn modelId="{EDBA1C36-31E5-504C-9AEA-23740428BAB7}" type="presParOf" srcId="{E3B4EAB0-ED67-654E-AC12-1F5755C01607}" destId="{8616B69F-82E7-1A44-B820-7ED834E14812}" srcOrd="3" destOrd="0" presId="urn:microsoft.com/office/officeart/2005/8/layout/list1"/>
    <dgm:cxn modelId="{59227AA8-1A01-CC48-B941-861DFCCE4890}" type="presParOf" srcId="{E3B4EAB0-ED67-654E-AC12-1F5755C01607}" destId="{C71DCD67-9394-BE43-B12A-7B075B8B4E49}" srcOrd="4" destOrd="0" presId="urn:microsoft.com/office/officeart/2005/8/layout/list1"/>
    <dgm:cxn modelId="{AE7C0D83-A8D5-DC48-A712-4B2E20767062}" type="presParOf" srcId="{C71DCD67-9394-BE43-B12A-7B075B8B4E49}" destId="{4C095763-12E6-9E43-9056-265F7114A4AD}" srcOrd="0" destOrd="0" presId="urn:microsoft.com/office/officeart/2005/8/layout/list1"/>
    <dgm:cxn modelId="{4670A41D-3276-1041-9FBB-51BC961CF2F2}" type="presParOf" srcId="{C71DCD67-9394-BE43-B12A-7B075B8B4E49}" destId="{6AF90511-B8A6-F046-84A9-DE2ADD88FA52}" srcOrd="1" destOrd="0" presId="urn:microsoft.com/office/officeart/2005/8/layout/list1"/>
    <dgm:cxn modelId="{C7DB1115-8DF6-3A49-B166-893F70D03404}" type="presParOf" srcId="{E3B4EAB0-ED67-654E-AC12-1F5755C01607}" destId="{3B4020CE-B690-9743-866E-8AFE6DDC2A83}" srcOrd="5" destOrd="0" presId="urn:microsoft.com/office/officeart/2005/8/layout/list1"/>
    <dgm:cxn modelId="{45162242-7FB3-544A-A14D-B165834D6084}" type="presParOf" srcId="{E3B4EAB0-ED67-654E-AC12-1F5755C01607}" destId="{ED10D3EC-5E71-6247-8FDB-E75A399D2644}" srcOrd="6"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26ED4A-DE4C-6C49-9EC7-BA976A40F19D}">
      <dsp:nvSpPr>
        <dsp:cNvPr id="0" name=""/>
        <dsp:cNvSpPr/>
      </dsp:nvSpPr>
      <dsp:spPr>
        <a:xfrm>
          <a:off x="0" y="0"/>
          <a:ext cx="7815866" cy="2756426"/>
        </a:xfrm>
        <a:prstGeom prst="rect">
          <a:avLst/>
        </a:prstGeom>
        <a:solidFill>
          <a:srgbClr val="871518">
            <a:alpha val="90000"/>
          </a:srgb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12583" tIns="333248" rIns="612583" bIns="85344" numCol="1" spcCol="1270" anchor="t" anchorCtr="0">
          <a:noAutofit/>
        </a:bodyPr>
        <a:lstStyle/>
        <a:p>
          <a:pPr marL="114300" lvl="1" indent="-114300" algn="l" defTabSz="533400">
            <a:lnSpc>
              <a:spcPct val="90000"/>
            </a:lnSpc>
            <a:spcBef>
              <a:spcPts val="400"/>
            </a:spcBef>
            <a:spcAft>
              <a:spcPct val="15000"/>
            </a:spcAft>
            <a:buChar char="•"/>
          </a:pPr>
          <a:endParaRPr lang="en-US" sz="1200" kern="1200" dirty="0">
            <a:solidFill>
              <a:srgbClr val="FFFFFF"/>
            </a:solidFill>
            <a:latin typeface="Avenir Next LT Pro" panose="020B0504020202020204" pitchFamily="34" charset="77"/>
          </a:endParaRPr>
        </a:p>
        <a:p>
          <a:pPr marL="228600" lvl="1" indent="-228600" algn="l" defTabSz="889000">
            <a:lnSpc>
              <a:spcPct val="90000"/>
            </a:lnSpc>
            <a:spcBef>
              <a:spcPts val="400"/>
            </a:spcBef>
            <a:spcAft>
              <a:spcPct val="15000"/>
            </a:spcAft>
            <a:buChar char="•"/>
          </a:pPr>
          <a:r>
            <a:rPr lang="en-CA" sz="2000" kern="1200" dirty="0">
              <a:solidFill>
                <a:srgbClr val="FFFFFF"/>
              </a:solidFill>
              <a:latin typeface="Avenir Next LT Pro" panose="020B0504020202020204" pitchFamily="34" charset="77"/>
            </a:rPr>
            <a:t>Framework Agreement on First Nation Land Management</a:t>
          </a:r>
          <a:r>
            <a:rPr lang="en-CA" sz="2000" i="1" kern="1200" dirty="0">
              <a:solidFill>
                <a:srgbClr val="FFFFFF"/>
              </a:solidFill>
              <a:latin typeface="Avenir Next LT Pro" panose="020B0504020202020204" pitchFamily="34" charset="77"/>
            </a:rPr>
            <a:t>/</a:t>
          </a:r>
          <a:r>
            <a:rPr lang="en-CA" sz="2000" b="0" i="1" kern="1200" dirty="0">
              <a:solidFill>
                <a:srgbClr val="FFFFFF"/>
              </a:solidFill>
              <a:latin typeface="Avenir Next LT Pro" panose="020B0504020202020204" pitchFamily="34" charset="77"/>
            </a:rPr>
            <a:t>Framework Agreement on First Nation Land Management Act</a:t>
          </a:r>
          <a:r>
            <a:rPr lang="en-CA" sz="2000" b="0" i="0" kern="1200" dirty="0">
              <a:solidFill>
                <a:srgbClr val="FFFFFF"/>
              </a:solidFill>
              <a:latin typeface="Avenir Next LT Pro" panose="020B0504020202020204" pitchFamily="34" charset="77"/>
            </a:rPr>
            <a:t> (“FAFNLMA”)</a:t>
          </a:r>
          <a:endParaRPr lang="en-US" sz="2000" kern="1200" dirty="0">
            <a:solidFill>
              <a:srgbClr val="FFFFFF"/>
            </a:solidFill>
            <a:latin typeface="Avenir Next LT Pro" panose="020B0504020202020204" pitchFamily="34" charset="77"/>
          </a:endParaRPr>
        </a:p>
        <a:p>
          <a:pPr marL="228600" lvl="1" indent="-228600" algn="l" defTabSz="889000">
            <a:lnSpc>
              <a:spcPct val="90000"/>
            </a:lnSpc>
            <a:spcBef>
              <a:spcPct val="0"/>
            </a:spcBef>
            <a:spcAft>
              <a:spcPct val="15000"/>
            </a:spcAft>
            <a:buChar char="•"/>
          </a:pPr>
          <a:r>
            <a:rPr lang="en-CA" sz="2000" i="1" kern="1200" dirty="0">
              <a:solidFill>
                <a:srgbClr val="FFFFFF"/>
              </a:solidFill>
              <a:latin typeface="Avenir Next LT Pro" panose="020B0504020202020204" pitchFamily="34" charset="77"/>
            </a:rPr>
            <a:t>First Nations Oil and Gas and Moneys Management Act</a:t>
          </a:r>
          <a:endParaRPr lang="en-US" sz="2000" kern="1200" dirty="0">
            <a:solidFill>
              <a:srgbClr val="FFFFFF"/>
            </a:solidFill>
            <a:latin typeface="Avenir Next LT Pro" panose="020B0504020202020204" pitchFamily="34" charset="77"/>
          </a:endParaRPr>
        </a:p>
        <a:p>
          <a:pPr marL="228600" lvl="1" indent="-228600" algn="l" defTabSz="889000">
            <a:lnSpc>
              <a:spcPct val="90000"/>
            </a:lnSpc>
            <a:spcBef>
              <a:spcPct val="0"/>
            </a:spcBef>
            <a:spcAft>
              <a:spcPct val="15000"/>
            </a:spcAft>
            <a:buChar char="•"/>
          </a:pPr>
          <a:r>
            <a:rPr lang="en-CA" sz="2000" i="1" kern="1200" dirty="0">
              <a:solidFill>
                <a:srgbClr val="FFFFFF"/>
              </a:solidFill>
              <a:latin typeface="Avenir Next LT Pro" panose="020B0504020202020204" pitchFamily="34" charset="77"/>
            </a:rPr>
            <a:t>First Nations Fiscal Management Act </a:t>
          </a:r>
          <a:endParaRPr lang="en-US" sz="2000" kern="1200" dirty="0">
            <a:solidFill>
              <a:srgbClr val="FFFFFF"/>
            </a:solidFill>
            <a:latin typeface="Avenir Next LT Pro" panose="020B0504020202020204" pitchFamily="34" charset="77"/>
          </a:endParaRPr>
        </a:p>
        <a:p>
          <a:pPr marL="228600" lvl="1" indent="-228600" algn="l" defTabSz="889000">
            <a:lnSpc>
              <a:spcPct val="90000"/>
            </a:lnSpc>
            <a:spcBef>
              <a:spcPct val="0"/>
            </a:spcBef>
            <a:spcAft>
              <a:spcPct val="15000"/>
            </a:spcAft>
            <a:buChar char="•"/>
          </a:pPr>
          <a:r>
            <a:rPr lang="en-US" sz="2000" i="1" kern="1200" dirty="0">
              <a:solidFill>
                <a:srgbClr val="FFFFFF"/>
              </a:solidFill>
              <a:latin typeface="Avenir Next LT Pro" panose="020B0504020202020204" pitchFamily="34" charset="77"/>
            </a:rPr>
            <a:t>First Nations Commercial and Industrial Development Act</a:t>
          </a:r>
        </a:p>
      </dsp:txBody>
      <dsp:txXfrm>
        <a:off x="0" y="0"/>
        <a:ext cx="7815866" cy="2756426"/>
      </dsp:txXfrm>
    </dsp:sp>
    <dsp:sp modelId="{3650C1AF-544E-B549-B641-58D8C8EFF3FA}">
      <dsp:nvSpPr>
        <dsp:cNvPr id="0" name=""/>
        <dsp:cNvSpPr/>
      </dsp:nvSpPr>
      <dsp:spPr>
        <a:xfrm>
          <a:off x="385011" y="0"/>
          <a:ext cx="4026517" cy="419384"/>
        </a:xfrm>
        <a:prstGeom prst="roundRect">
          <a:avLst/>
        </a:prstGeom>
        <a:gradFill flip="none" rotWithShape="0">
          <a:gsLst>
            <a:gs pos="0">
              <a:srgbClr val="871518">
                <a:tint val="66000"/>
                <a:satMod val="160000"/>
              </a:srgbClr>
            </a:gs>
            <a:gs pos="50000">
              <a:srgbClr val="871518">
                <a:tint val="44500"/>
                <a:satMod val="160000"/>
              </a:srgbClr>
            </a:gs>
            <a:gs pos="100000">
              <a:srgbClr val="871518">
                <a:tint val="23500"/>
                <a:satMod val="160000"/>
              </a:srgbClr>
            </a:gs>
          </a:gsLst>
          <a:lin ang="2700000" scaled="1"/>
          <a:tileRect/>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8835" tIns="0" rIns="208835" bIns="0" numCol="1" spcCol="1270" anchor="ctr" anchorCtr="0">
          <a:noAutofit/>
        </a:bodyPr>
        <a:lstStyle/>
        <a:p>
          <a:pPr marL="0" lvl="0" indent="0" algn="l" defTabSz="1422400">
            <a:lnSpc>
              <a:spcPct val="90000"/>
            </a:lnSpc>
            <a:spcBef>
              <a:spcPct val="0"/>
            </a:spcBef>
            <a:spcAft>
              <a:spcPct val="35000"/>
            </a:spcAft>
            <a:buNone/>
          </a:pPr>
          <a:r>
            <a:rPr lang="en-CA" sz="3200" b="0" kern="1200" dirty="0">
              <a:latin typeface="Walbaum Display" panose="02070503090703020303" pitchFamily="18" charset="0"/>
            </a:rPr>
            <a:t>On-reserve</a:t>
          </a:r>
          <a:endParaRPr lang="en-US" sz="3200" b="0" kern="1200" dirty="0">
            <a:latin typeface="Walbaum Display" panose="02070503090703020303" pitchFamily="18" charset="0"/>
          </a:endParaRPr>
        </a:p>
      </dsp:txBody>
      <dsp:txXfrm>
        <a:off x="405484" y="20473"/>
        <a:ext cx="3985571" cy="378438"/>
      </dsp:txXfrm>
    </dsp:sp>
    <dsp:sp modelId="{ED10D3EC-5E71-6247-8FDB-E75A399D2644}">
      <dsp:nvSpPr>
        <dsp:cNvPr id="0" name=""/>
        <dsp:cNvSpPr/>
      </dsp:nvSpPr>
      <dsp:spPr>
        <a:xfrm>
          <a:off x="0" y="2792441"/>
          <a:ext cx="7796607" cy="1680198"/>
        </a:xfrm>
        <a:prstGeom prst="rect">
          <a:avLst/>
        </a:prstGeom>
        <a:solidFill>
          <a:srgbClr val="871518">
            <a:alpha val="90000"/>
          </a:srgb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12583" tIns="333248" rIns="612583" bIns="142240" numCol="1" spcCol="1270" anchor="t" anchorCtr="0">
          <a:noAutofit/>
        </a:bodyPr>
        <a:lstStyle/>
        <a:p>
          <a:pPr marL="228600" lvl="1" indent="-228600" algn="l" defTabSz="889000">
            <a:lnSpc>
              <a:spcPct val="90000"/>
            </a:lnSpc>
            <a:spcBef>
              <a:spcPts val="400"/>
            </a:spcBef>
            <a:spcAft>
              <a:spcPct val="15000"/>
            </a:spcAft>
            <a:buChar char="•"/>
          </a:pPr>
          <a:endParaRPr lang="en-US" sz="2000" kern="1200" dirty="0">
            <a:solidFill>
              <a:srgbClr val="FFFFFF"/>
            </a:solidFill>
            <a:latin typeface="Avenir Next LT Pro" panose="020B0504020202020204" pitchFamily="34" charset="77"/>
          </a:endParaRPr>
        </a:p>
        <a:p>
          <a:pPr marL="228600" lvl="1" indent="-228600" algn="l" defTabSz="889000">
            <a:lnSpc>
              <a:spcPct val="90000"/>
            </a:lnSpc>
            <a:spcBef>
              <a:spcPts val="400"/>
            </a:spcBef>
            <a:spcAft>
              <a:spcPct val="15000"/>
            </a:spcAft>
            <a:buChar char="•"/>
          </a:pPr>
          <a:r>
            <a:rPr lang="en-CA" sz="2000" i="1" kern="1200" dirty="0">
              <a:solidFill>
                <a:srgbClr val="FFFFFF"/>
              </a:solidFill>
              <a:latin typeface="Avenir Next LT Pro" panose="020B0504020202020204" pitchFamily="34" charset="77"/>
            </a:rPr>
            <a:t>An Act respecting First Nations, Inuit and Métis children, youth and families </a:t>
          </a:r>
          <a:endParaRPr lang="en-US" sz="2000" kern="1200" dirty="0">
            <a:solidFill>
              <a:srgbClr val="FFFFFF"/>
            </a:solidFill>
            <a:latin typeface="Avenir Next LT Pro" panose="020B0504020202020204" pitchFamily="34" charset="77"/>
          </a:endParaRPr>
        </a:p>
      </dsp:txBody>
      <dsp:txXfrm>
        <a:off x="0" y="2792441"/>
        <a:ext cx="7796607" cy="1680198"/>
      </dsp:txXfrm>
    </dsp:sp>
    <dsp:sp modelId="{6AF90511-B8A6-F046-84A9-DE2ADD88FA52}">
      <dsp:nvSpPr>
        <dsp:cNvPr id="0" name=""/>
        <dsp:cNvSpPr/>
      </dsp:nvSpPr>
      <dsp:spPr>
        <a:xfrm>
          <a:off x="423561" y="2804710"/>
          <a:ext cx="4546925" cy="486029"/>
        </a:xfrm>
        <a:prstGeom prst="roundRect">
          <a:avLst/>
        </a:prstGeom>
        <a:gradFill flip="none" rotWithShape="1">
          <a:gsLst>
            <a:gs pos="0">
              <a:srgbClr val="871518">
                <a:tint val="66000"/>
                <a:satMod val="160000"/>
              </a:srgbClr>
            </a:gs>
            <a:gs pos="50000">
              <a:srgbClr val="871518">
                <a:tint val="44500"/>
                <a:satMod val="160000"/>
              </a:srgbClr>
            </a:gs>
            <a:gs pos="100000">
              <a:srgbClr val="871518">
                <a:tint val="23500"/>
                <a:satMod val="160000"/>
              </a:srgbClr>
            </a:gs>
          </a:gsLst>
          <a:lin ang="2700000" scaled="1"/>
          <a:tileRect/>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8835" tIns="0" rIns="208835" bIns="0" numCol="1" spcCol="1270" anchor="ctr" anchorCtr="0">
          <a:noAutofit/>
        </a:bodyPr>
        <a:lstStyle/>
        <a:p>
          <a:pPr marL="0" lvl="0" indent="0" algn="l" defTabSz="1422400">
            <a:lnSpc>
              <a:spcPct val="90000"/>
            </a:lnSpc>
            <a:spcBef>
              <a:spcPct val="0"/>
            </a:spcBef>
            <a:spcAft>
              <a:spcPct val="35000"/>
            </a:spcAft>
            <a:buNone/>
          </a:pPr>
          <a:r>
            <a:rPr lang="en-CA" sz="3200" b="0" kern="1200" dirty="0">
              <a:latin typeface="Walbaum Display" panose="02070503090703020303" pitchFamily="18" charset="0"/>
            </a:rPr>
            <a:t>On and Off-reserve</a:t>
          </a:r>
          <a:endParaRPr lang="en-US" sz="3200" b="0" kern="1200" dirty="0">
            <a:latin typeface="Walbaum Display" panose="02070503090703020303" pitchFamily="18" charset="0"/>
          </a:endParaRPr>
        </a:p>
      </dsp:txBody>
      <dsp:txXfrm>
        <a:off x="447287" y="2828436"/>
        <a:ext cx="4499473" cy="438577"/>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0D12A918-6FEE-8747-958C-13F72D79F53F}" type="datetimeFigureOut">
              <a:rPr lang="en-US" smtClean="0"/>
              <a:t>4/19/2026</a:t>
            </a:fld>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04DECB57-F8DF-614B-A9D2-D3FF82314D89}" type="slidenum">
              <a:rPr lang="en-US" smtClean="0"/>
              <a:t>‹#›</a:t>
            </a:fld>
            <a:endParaRPr lang="en-US" dirty="0"/>
          </a:p>
        </p:txBody>
      </p:sp>
    </p:spTree>
    <p:extLst>
      <p:ext uri="{BB962C8B-B14F-4D97-AF65-F5344CB8AC3E}">
        <p14:creationId xmlns:p14="http://schemas.microsoft.com/office/powerpoint/2010/main" val="124105530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endParaRPr lang="en-US" dirty="0"/>
          </a:p>
        </p:txBody>
      </p:sp>
      <p:sp>
        <p:nvSpPr>
          <p:cNvPr id="3379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CA" dirty="0">
              <a:latin typeface="Calibri" charset="0"/>
            </a:endParaRPr>
          </a:p>
        </p:txBody>
      </p:sp>
      <p:sp>
        <p:nvSpPr>
          <p:cNvPr id="33795"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01C80BFB-8847-1741-9D31-561E55C96ECD}" type="slidenum">
              <a:rPr lang="en-CA" sz="1200"/>
              <a:pPr eaLnBrk="1" hangingPunct="1"/>
              <a:t>5</a:t>
            </a:fld>
            <a:endParaRPr lang="en-CA" sz="1200" dirty="0"/>
          </a:p>
        </p:txBody>
      </p:sp>
    </p:spTree>
    <p:extLst>
      <p:ext uri="{BB962C8B-B14F-4D97-AF65-F5344CB8AC3E}">
        <p14:creationId xmlns:p14="http://schemas.microsoft.com/office/powerpoint/2010/main" val="28235182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endParaRPr lang="en-US" dirty="0"/>
          </a:p>
        </p:txBody>
      </p:sp>
      <p:sp>
        <p:nvSpPr>
          <p:cNvPr id="3993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lnSpc>
                <a:spcPct val="90000"/>
              </a:lnSpc>
            </a:pPr>
            <a:endParaRPr lang="en-CA" dirty="0">
              <a:latin typeface="Calibri" charset="0"/>
            </a:endParaRPr>
          </a:p>
        </p:txBody>
      </p:sp>
      <p:sp>
        <p:nvSpPr>
          <p:cNvPr id="3993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42083D35-8481-D841-8911-1CE77E1635D8}" type="slidenum">
              <a:rPr lang="en-US" sz="1200"/>
              <a:pPr eaLnBrk="1" hangingPunct="1"/>
              <a:t>6</a:t>
            </a:fld>
            <a:endParaRPr lang="en-US" sz="1200" dirty="0"/>
          </a:p>
        </p:txBody>
      </p:sp>
      <p:sp>
        <p:nvSpPr>
          <p:cNvPr id="5" name="Footer Placeholder 4"/>
          <p:cNvSpPr>
            <a:spLocks noGrp="1"/>
          </p:cNvSpPr>
          <p:nvPr>
            <p:ph type="ftr" sz="quarter" idx="4"/>
          </p:nvPr>
        </p:nvSpPr>
        <p:spPr/>
        <p:txBody>
          <a:bodyPr/>
          <a:lstStyle/>
          <a:p>
            <a:pPr>
              <a:defRPr/>
            </a:pPr>
            <a:r>
              <a:rPr lang="en-US" dirty="0"/>
              <a:t>Introduction: Governance &amp; Next Steps</a:t>
            </a:r>
          </a:p>
        </p:txBody>
      </p:sp>
      <p:sp>
        <p:nvSpPr>
          <p:cNvPr id="6" name="Header Placeholder 5"/>
          <p:cNvSpPr>
            <a:spLocks noGrp="1"/>
          </p:cNvSpPr>
          <p:nvPr>
            <p:ph type="hdr" sz="quarter"/>
          </p:nvPr>
        </p:nvSpPr>
        <p:spPr/>
        <p:txBody>
          <a:bodyPr/>
          <a:lstStyle/>
          <a:p>
            <a:pPr>
              <a:defRPr/>
            </a:pPr>
            <a:r>
              <a:rPr lang="en-US" dirty="0"/>
              <a:t>BCAFN Governance Dialogue Session</a:t>
            </a:r>
          </a:p>
        </p:txBody>
      </p:sp>
    </p:spTree>
    <p:extLst>
      <p:ext uri="{BB962C8B-B14F-4D97-AF65-F5344CB8AC3E}">
        <p14:creationId xmlns:p14="http://schemas.microsoft.com/office/powerpoint/2010/main" val="23939226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6D2576-5219-BE40-8CCD-B72131AE4B0B}"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290842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F277E1C-8759-2740-AE3F-80023D6273F6}" type="datetimeFigureOut">
              <a:rPr lang="en-US" smtClean="0"/>
              <a:t>4/19/2026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3FEB18A-EE31-1343-98D2-C8EDACF3EF3E}" type="slidenum">
              <a:rPr lang="en-US" smtClean="0"/>
              <a:t>‹#›</a:t>
            </a:fld>
            <a:endParaRPr lang="en-US" dirty="0"/>
          </a:p>
        </p:txBody>
      </p:sp>
    </p:spTree>
    <p:extLst>
      <p:ext uri="{BB962C8B-B14F-4D97-AF65-F5344CB8AC3E}">
        <p14:creationId xmlns:p14="http://schemas.microsoft.com/office/powerpoint/2010/main" val="38918780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277E1C-8759-2740-AE3F-80023D6273F6}" type="datetimeFigureOut">
              <a:rPr lang="en-US" smtClean="0"/>
              <a:t>4/19/2026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3FEB18A-EE31-1343-98D2-C8EDACF3EF3E}" type="slidenum">
              <a:rPr lang="en-US" smtClean="0"/>
              <a:t>‹#›</a:t>
            </a:fld>
            <a:endParaRPr lang="en-US" dirty="0"/>
          </a:p>
        </p:txBody>
      </p:sp>
    </p:spTree>
    <p:extLst>
      <p:ext uri="{BB962C8B-B14F-4D97-AF65-F5344CB8AC3E}">
        <p14:creationId xmlns:p14="http://schemas.microsoft.com/office/powerpoint/2010/main" val="41986124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277E1C-8759-2740-AE3F-80023D6273F6}" type="datetimeFigureOut">
              <a:rPr lang="en-US" smtClean="0"/>
              <a:t>4/19/2026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3FEB18A-EE31-1343-98D2-C8EDACF3EF3E}" type="slidenum">
              <a:rPr lang="en-US" smtClean="0"/>
              <a:t>‹#›</a:t>
            </a:fld>
            <a:endParaRPr lang="en-US" dirty="0"/>
          </a:p>
        </p:txBody>
      </p:sp>
    </p:spTree>
    <p:extLst>
      <p:ext uri="{BB962C8B-B14F-4D97-AF65-F5344CB8AC3E}">
        <p14:creationId xmlns:p14="http://schemas.microsoft.com/office/powerpoint/2010/main" val="18916880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277E1C-8759-2740-AE3F-80023D6273F6}" type="datetimeFigureOut">
              <a:rPr lang="en-US" smtClean="0"/>
              <a:t>4/19/2026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3FEB18A-EE31-1343-98D2-C8EDACF3EF3E}" type="slidenum">
              <a:rPr lang="en-US" smtClean="0"/>
              <a:t>‹#›</a:t>
            </a:fld>
            <a:endParaRPr lang="en-US" dirty="0"/>
          </a:p>
        </p:txBody>
      </p:sp>
    </p:spTree>
    <p:extLst>
      <p:ext uri="{BB962C8B-B14F-4D97-AF65-F5344CB8AC3E}">
        <p14:creationId xmlns:p14="http://schemas.microsoft.com/office/powerpoint/2010/main" val="13814508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277E1C-8759-2740-AE3F-80023D6273F6}" type="datetimeFigureOut">
              <a:rPr lang="en-US" smtClean="0"/>
              <a:t>4/19/2026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3FEB18A-EE31-1343-98D2-C8EDACF3EF3E}" type="slidenum">
              <a:rPr lang="en-US" smtClean="0"/>
              <a:t>‹#›</a:t>
            </a:fld>
            <a:endParaRPr lang="en-US" dirty="0"/>
          </a:p>
        </p:txBody>
      </p:sp>
    </p:spTree>
    <p:extLst>
      <p:ext uri="{BB962C8B-B14F-4D97-AF65-F5344CB8AC3E}">
        <p14:creationId xmlns:p14="http://schemas.microsoft.com/office/powerpoint/2010/main" val="20020901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F277E1C-8759-2740-AE3F-80023D6273F6}" type="datetimeFigureOut">
              <a:rPr lang="en-US" smtClean="0"/>
              <a:t>4/19/2026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3FEB18A-EE31-1343-98D2-C8EDACF3EF3E}" type="slidenum">
              <a:rPr lang="en-US" smtClean="0"/>
              <a:t>‹#›</a:t>
            </a:fld>
            <a:endParaRPr lang="en-US" dirty="0"/>
          </a:p>
        </p:txBody>
      </p:sp>
    </p:spTree>
    <p:extLst>
      <p:ext uri="{BB962C8B-B14F-4D97-AF65-F5344CB8AC3E}">
        <p14:creationId xmlns:p14="http://schemas.microsoft.com/office/powerpoint/2010/main" val="25962868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F277E1C-8759-2740-AE3F-80023D6273F6}" type="datetimeFigureOut">
              <a:rPr lang="en-US" smtClean="0"/>
              <a:t>4/19/2026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3FEB18A-EE31-1343-98D2-C8EDACF3EF3E}" type="slidenum">
              <a:rPr lang="en-US" smtClean="0"/>
              <a:t>‹#›</a:t>
            </a:fld>
            <a:endParaRPr lang="en-US" dirty="0"/>
          </a:p>
        </p:txBody>
      </p:sp>
    </p:spTree>
    <p:extLst>
      <p:ext uri="{BB962C8B-B14F-4D97-AF65-F5344CB8AC3E}">
        <p14:creationId xmlns:p14="http://schemas.microsoft.com/office/powerpoint/2010/main" val="1191390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F277E1C-8759-2740-AE3F-80023D6273F6}" type="datetimeFigureOut">
              <a:rPr lang="en-US" smtClean="0"/>
              <a:t>4/19/2026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3FEB18A-EE31-1343-98D2-C8EDACF3EF3E}" type="slidenum">
              <a:rPr lang="en-US" smtClean="0"/>
              <a:t>‹#›</a:t>
            </a:fld>
            <a:endParaRPr lang="en-US" dirty="0"/>
          </a:p>
        </p:txBody>
      </p:sp>
    </p:spTree>
    <p:extLst>
      <p:ext uri="{BB962C8B-B14F-4D97-AF65-F5344CB8AC3E}">
        <p14:creationId xmlns:p14="http://schemas.microsoft.com/office/powerpoint/2010/main" val="7551269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277E1C-8759-2740-AE3F-80023D6273F6}" type="datetimeFigureOut">
              <a:rPr lang="en-US" smtClean="0"/>
              <a:t>4/19/2026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3FEB18A-EE31-1343-98D2-C8EDACF3EF3E}" type="slidenum">
              <a:rPr lang="en-US" smtClean="0"/>
              <a:t>‹#›</a:t>
            </a:fld>
            <a:endParaRPr lang="en-US" dirty="0"/>
          </a:p>
        </p:txBody>
      </p:sp>
    </p:spTree>
    <p:extLst>
      <p:ext uri="{BB962C8B-B14F-4D97-AF65-F5344CB8AC3E}">
        <p14:creationId xmlns:p14="http://schemas.microsoft.com/office/powerpoint/2010/main" val="9800742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F277E1C-8759-2740-AE3F-80023D6273F6}" type="datetimeFigureOut">
              <a:rPr lang="en-US" smtClean="0"/>
              <a:t>4/19/2026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3FEB18A-EE31-1343-98D2-C8EDACF3EF3E}" type="slidenum">
              <a:rPr lang="en-US" smtClean="0"/>
              <a:t>‹#›</a:t>
            </a:fld>
            <a:endParaRPr lang="en-US" dirty="0"/>
          </a:p>
        </p:txBody>
      </p:sp>
    </p:spTree>
    <p:extLst>
      <p:ext uri="{BB962C8B-B14F-4D97-AF65-F5344CB8AC3E}">
        <p14:creationId xmlns:p14="http://schemas.microsoft.com/office/powerpoint/2010/main" val="28656719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F277E1C-8759-2740-AE3F-80023D6273F6}" type="datetimeFigureOut">
              <a:rPr lang="en-US" smtClean="0"/>
              <a:t>4/19/2026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3FEB18A-EE31-1343-98D2-C8EDACF3EF3E}" type="slidenum">
              <a:rPr lang="en-US" smtClean="0"/>
              <a:t>‹#›</a:t>
            </a:fld>
            <a:endParaRPr lang="en-US" dirty="0"/>
          </a:p>
        </p:txBody>
      </p:sp>
    </p:spTree>
    <p:extLst>
      <p:ext uri="{BB962C8B-B14F-4D97-AF65-F5344CB8AC3E}">
        <p14:creationId xmlns:p14="http://schemas.microsoft.com/office/powerpoint/2010/main" val="18122955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277E1C-8759-2740-AE3F-80023D6273F6}" type="datetimeFigureOut">
              <a:rPr lang="en-US" smtClean="0"/>
              <a:t>4/19/2026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FEB18A-EE31-1343-98D2-C8EDACF3EF3E}" type="slidenum">
              <a:rPr lang="en-US" smtClean="0"/>
              <a:t>‹#›</a:t>
            </a:fld>
            <a:endParaRPr lang="en-US" dirty="0"/>
          </a:p>
        </p:txBody>
      </p:sp>
    </p:spTree>
    <p:extLst>
      <p:ext uri="{BB962C8B-B14F-4D97-AF65-F5344CB8AC3E}">
        <p14:creationId xmlns:p14="http://schemas.microsoft.com/office/powerpoint/2010/main" val="3548897552"/>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microsoft.com/office/2018/10/relationships/comments" Target="../comments/modernComment_419_49DEC9D6.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hyperlink" Target="https://laws-lois.justice.gc.ca/eng/regulations/SOR-2025-207/FullText.html" TargetMode="External"/><Relationship Id="rId7" Type="http://schemas.openxmlformats.org/officeDocument/2006/relationships/image" Target="../media/image14.emf"/><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oleObject" Target="../embeddings/oleObject1.bin"/><Relationship Id="rId5" Type="http://schemas.openxmlformats.org/officeDocument/2006/relationships/image" Target="../media/image6.png"/><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pn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6.png"/><Relationship Id="rId4" Type="http://schemas.openxmlformats.org/officeDocument/2006/relationships/diagramData" Target="../diagrams/data1.xml"/><Relationship Id="rId9"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0E130F-4242-1FE3-1E87-0A928D1104A1}"/>
            </a:ext>
          </a:extLst>
        </p:cNvPr>
        <p:cNvGrpSpPr/>
        <p:nvPr/>
      </p:nvGrpSpPr>
      <p:grpSpPr>
        <a:xfrm>
          <a:off x="0" y="0"/>
          <a:ext cx="0" cy="0"/>
          <a:chOff x="0" y="0"/>
          <a:chExt cx="0" cy="0"/>
        </a:xfrm>
      </p:grpSpPr>
      <p:pic>
        <p:nvPicPr>
          <p:cNvPr id="163" name="Picture 162">
            <a:extLst>
              <a:ext uri="{FF2B5EF4-FFF2-40B4-BE49-F238E27FC236}">
                <a16:creationId xmlns:a16="http://schemas.microsoft.com/office/drawing/2014/main" id="{CC6DA169-4966-530B-2AA7-4EE20566F12F}"/>
              </a:ext>
            </a:extLst>
          </p:cNvPr>
          <p:cNvPicPr>
            <a:picLocks noChangeAspect="1"/>
          </p:cNvPicPr>
          <p:nvPr/>
        </p:nvPicPr>
        <p:blipFill>
          <a:blip r:embed="rId2"/>
          <a:srcRect/>
          <a:stretch/>
        </p:blipFill>
        <p:spPr>
          <a:xfrm>
            <a:off x="0" y="0"/>
            <a:ext cx="9144000" cy="6858000"/>
          </a:xfrm>
          <a:prstGeom prst="rect">
            <a:avLst/>
          </a:prstGeom>
        </p:spPr>
      </p:pic>
      <p:sp>
        <p:nvSpPr>
          <p:cNvPr id="2" name="Title 1">
            <a:extLst>
              <a:ext uri="{FF2B5EF4-FFF2-40B4-BE49-F238E27FC236}">
                <a16:creationId xmlns:a16="http://schemas.microsoft.com/office/drawing/2014/main" id="{232AE8DB-CA0E-95E2-AC8B-C5CCD49610F6}"/>
              </a:ext>
            </a:extLst>
          </p:cNvPr>
          <p:cNvSpPr>
            <a:spLocks noGrp="1"/>
          </p:cNvSpPr>
          <p:nvPr>
            <p:ph type="ctrTitle"/>
          </p:nvPr>
        </p:nvSpPr>
        <p:spPr>
          <a:xfrm>
            <a:off x="665016" y="2357329"/>
            <a:ext cx="8250656" cy="2556423"/>
          </a:xfrm>
          <a:noFill/>
        </p:spPr>
        <p:txBody>
          <a:bodyPr>
            <a:noAutofit/>
          </a:bodyPr>
          <a:lstStyle/>
          <a:p>
            <a:r>
              <a:rPr lang="en-US" sz="6600" dirty="0">
                <a:latin typeface="Walbaum Display" panose="02070503090703020303" pitchFamily="18" charset="0"/>
                <a:cs typeface="Helvetica"/>
              </a:rPr>
              <a:t>Access to the FMA for Self-Governments</a:t>
            </a:r>
            <a:endParaRPr lang="en-US" sz="6600" dirty="0">
              <a:latin typeface="Italiana" pitchFamily="2" charset="0"/>
              <a:cs typeface="Helvetica"/>
            </a:endParaRPr>
          </a:p>
        </p:txBody>
      </p:sp>
      <p:pic>
        <p:nvPicPr>
          <p:cNvPr id="6" name="Picture 5">
            <a:extLst>
              <a:ext uri="{FF2B5EF4-FFF2-40B4-BE49-F238E27FC236}">
                <a16:creationId xmlns:a16="http://schemas.microsoft.com/office/drawing/2014/main" id="{D6BF45AD-5619-BC99-6A6F-7EFA670EC7AB}"/>
              </a:ext>
            </a:extLst>
          </p:cNvPr>
          <p:cNvPicPr>
            <a:picLocks noChangeAspect="1"/>
          </p:cNvPicPr>
          <p:nvPr/>
        </p:nvPicPr>
        <p:blipFill>
          <a:blip r:embed="rId3"/>
          <a:stretch>
            <a:fillRect/>
          </a:stretch>
        </p:blipFill>
        <p:spPr>
          <a:xfrm>
            <a:off x="786269" y="430050"/>
            <a:ext cx="2732606" cy="1281592"/>
          </a:xfrm>
          <a:prstGeom prst="rect">
            <a:avLst/>
          </a:prstGeom>
        </p:spPr>
      </p:pic>
      <p:sp>
        <p:nvSpPr>
          <p:cNvPr id="153" name="TextBox 152">
            <a:extLst>
              <a:ext uri="{FF2B5EF4-FFF2-40B4-BE49-F238E27FC236}">
                <a16:creationId xmlns:a16="http://schemas.microsoft.com/office/drawing/2014/main" id="{8CC16169-9B64-9005-64F9-D26A7FF97B5A}"/>
              </a:ext>
            </a:extLst>
          </p:cNvPr>
          <p:cNvSpPr txBox="1"/>
          <p:nvPr/>
        </p:nvSpPr>
        <p:spPr>
          <a:xfrm>
            <a:off x="4419600" y="5584781"/>
            <a:ext cx="4106808" cy="784830"/>
          </a:xfrm>
          <a:prstGeom prst="rect">
            <a:avLst/>
          </a:prstGeom>
          <a:noFill/>
        </p:spPr>
        <p:txBody>
          <a:bodyPr wrap="square" rtlCol="0">
            <a:spAutoFit/>
          </a:bodyPr>
          <a:lstStyle/>
          <a:p>
            <a:pPr algn="r"/>
            <a:r>
              <a:rPr lang="en-US" sz="1500" dirty="0">
                <a:latin typeface="Avenir Next LT Pro" panose="020B0504020202020204" pitchFamily="34" charset="0"/>
              </a:rPr>
              <a:t>Kathryn Deo and Dr. Tim Raybould</a:t>
            </a:r>
          </a:p>
          <a:p>
            <a:pPr algn="r"/>
            <a:r>
              <a:rPr lang="en-US" sz="1500" dirty="0">
                <a:latin typeface="Avenir Next LT Pro" panose="020B0504020202020204" pitchFamily="34" charset="0"/>
              </a:rPr>
              <a:t>Gathering and Engagement on FMA Access</a:t>
            </a:r>
          </a:p>
          <a:p>
            <a:pPr algn="r"/>
            <a:r>
              <a:rPr lang="en-US" sz="1500" dirty="0">
                <a:latin typeface="Avenir Next LT Pro" panose="020B0504020202020204" pitchFamily="34" charset="0"/>
              </a:rPr>
              <a:t>Kelowna, BC  April 21, 2026</a:t>
            </a:r>
          </a:p>
        </p:txBody>
      </p:sp>
      <p:sp>
        <p:nvSpPr>
          <p:cNvPr id="3" name="TextBox 2">
            <a:extLst>
              <a:ext uri="{FF2B5EF4-FFF2-40B4-BE49-F238E27FC236}">
                <a16:creationId xmlns:a16="http://schemas.microsoft.com/office/drawing/2014/main" id="{938E6330-B7D8-A6C8-16AB-594C45EE1BD6}"/>
              </a:ext>
            </a:extLst>
          </p:cNvPr>
          <p:cNvSpPr txBox="1"/>
          <p:nvPr/>
        </p:nvSpPr>
        <p:spPr>
          <a:xfrm>
            <a:off x="5666134" y="6444862"/>
            <a:ext cx="2860274" cy="230832"/>
          </a:xfrm>
          <a:prstGeom prst="rect">
            <a:avLst/>
          </a:prstGeom>
          <a:noFill/>
        </p:spPr>
        <p:txBody>
          <a:bodyPr wrap="square" rtlCol="0">
            <a:spAutoFit/>
          </a:bodyPr>
          <a:lstStyle/>
          <a:p>
            <a:pPr lvl="0" algn="r" defTabSz="914400"/>
            <a:r>
              <a:rPr lang="en-US" sz="900" dirty="0">
                <a:latin typeface="Avenir Next LT Pro" panose="020B0504020202020204" pitchFamily="34" charset="0"/>
                <a:cs typeface="Calibri" panose="020F0502020204030204" pitchFamily="34" charset="0"/>
              </a:rPr>
              <a:t>.</a:t>
            </a:r>
          </a:p>
        </p:txBody>
      </p:sp>
      <p:pic>
        <p:nvPicPr>
          <p:cNvPr id="5" name="Picture 4">
            <a:extLst>
              <a:ext uri="{FF2B5EF4-FFF2-40B4-BE49-F238E27FC236}">
                <a16:creationId xmlns:a16="http://schemas.microsoft.com/office/drawing/2014/main" id="{33D66468-3A9B-1094-8984-D8931E4F2DDF}"/>
              </a:ext>
            </a:extLst>
          </p:cNvPr>
          <p:cNvPicPr>
            <a:picLocks noChangeAspect="1"/>
          </p:cNvPicPr>
          <p:nvPr/>
        </p:nvPicPr>
        <p:blipFill>
          <a:blip r:embed="rId4"/>
          <a:stretch>
            <a:fillRect/>
          </a:stretch>
        </p:blipFill>
        <p:spPr>
          <a:xfrm>
            <a:off x="4151403" y="413081"/>
            <a:ext cx="1487553" cy="1298561"/>
          </a:xfrm>
          <a:prstGeom prst="rect">
            <a:avLst/>
          </a:prstGeom>
        </p:spPr>
      </p:pic>
    </p:spTree>
    <p:extLst>
      <p:ext uri="{BB962C8B-B14F-4D97-AF65-F5344CB8AC3E}">
        <p14:creationId xmlns:p14="http://schemas.microsoft.com/office/powerpoint/2010/main" val="10097411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621CED-E325-9C35-B3C5-E1F23CCD74CD}"/>
              </a:ext>
            </a:extLst>
          </p:cNvPr>
          <p:cNvPicPr>
            <a:picLocks noChangeAspect="1"/>
          </p:cNvPicPr>
          <p:nvPr/>
        </p:nvPicPr>
        <p:blipFill>
          <a:blip r:embed="rId3"/>
          <a:srcRect/>
          <a:stretch/>
        </p:blipFill>
        <p:spPr>
          <a:xfrm>
            <a:off x="1645920" y="0"/>
            <a:ext cx="7498080" cy="5623560"/>
          </a:xfrm>
          <a:prstGeom prst="rect">
            <a:avLst/>
          </a:prstGeom>
        </p:spPr>
      </p:pic>
      <p:sp>
        <p:nvSpPr>
          <p:cNvPr id="2" name="Title 1"/>
          <p:cNvSpPr>
            <a:spLocks noGrp="1"/>
          </p:cNvSpPr>
          <p:nvPr>
            <p:ph type="title"/>
          </p:nvPr>
        </p:nvSpPr>
        <p:spPr>
          <a:xfrm>
            <a:off x="457200" y="394013"/>
            <a:ext cx="4985458" cy="814797"/>
          </a:xfrm>
        </p:spPr>
        <p:txBody>
          <a:bodyPr>
            <a:noAutofit/>
          </a:bodyPr>
          <a:lstStyle/>
          <a:p>
            <a:pPr algn="l"/>
            <a:r>
              <a:rPr lang="en-US" sz="3600" dirty="0">
                <a:solidFill>
                  <a:srgbClr val="871518"/>
                </a:solidFill>
                <a:latin typeface="Walbaum Display" panose="02070503090703020303" pitchFamily="18" charset="0"/>
              </a:rPr>
              <a:t>Origins of the FMA</a:t>
            </a:r>
          </a:p>
        </p:txBody>
      </p:sp>
      <p:sp>
        <p:nvSpPr>
          <p:cNvPr id="3" name="Content Placeholder 2"/>
          <p:cNvSpPr>
            <a:spLocks noGrp="1"/>
          </p:cNvSpPr>
          <p:nvPr>
            <p:ph idx="1"/>
          </p:nvPr>
        </p:nvSpPr>
        <p:spPr>
          <a:xfrm>
            <a:off x="457200" y="1459404"/>
            <a:ext cx="8009792" cy="4558170"/>
          </a:xfrm>
        </p:spPr>
        <p:txBody>
          <a:bodyPr>
            <a:normAutofit fontScale="85000" lnSpcReduction="10000"/>
          </a:bodyPr>
          <a:lstStyle/>
          <a:p>
            <a:pPr>
              <a:lnSpc>
                <a:spcPct val="120000"/>
              </a:lnSpc>
              <a:spcBef>
                <a:spcPts val="0"/>
              </a:spcBef>
              <a:spcAft>
                <a:spcPts val="1200"/>
              </a:spcAft>
            </a:pPr>
            <a:r>
              <a:rPr lang="en-US" sz="2300" dirty="0">
                <a:solidFill>
                  <a:srgbClr val="871518"/>
                </a:solidFill>
                <a:latin typeface="Avenir Next LT Pro" panose="020B0504020202020204" pitchFamily="34" charset="77"/>
              </a:rPr>
              <a:t>provide participating First Nations with tools needed to build their own economies</a:t>
            </a:r>
          </a:p>
          <a:p>
            <a:pPr>
              <a:lnSpc>
                <a:spcPct val="120000"/>
              </a:lnSpc>
              <a:spcBef>
                <a:spcPts val="0"/>
              </a:spcBef>
              <a:spcAft>
                <a:spcPts val="1200"/>
              </a:spcAft>
            </a:pPr>
            <a:r>
              <a:rPr lang="en-US" sz="2300" dirty="0">
                <a:solidFill>
                  <a:srgbClr val="871518"/>
                </a:solidFill>
                <a:latin typeface="Avenir Next LT Pro" panose="020B0504020202020204" pitchFamily="34" charset="77"/>
              </a:rPr>
              <a:t>stronger tax powers than section 83 of the </a:t>
            </a:r>
            <a:r>
              <a:rPr lang="en-US" sz="2300" i="1" dirty="0">
                <a:solidFill>
                  <a:srgbClr val="871518"/>
                </a:solidFill>
                <a:latin typeface="Avenir Next LT Pro" panose="020B0504020202020204" pitchFamily="34" charset="77"/>
              </a:rPr>
              <a:t>Indian Act </a:t>
            </a:r>
            <a:r>
              <a:rPr lang="en-US" sz="2300" dirty="0">
                <a:solidFill>
                  <a:srgbClr val="871518"/>
                </a:solidFill>
                <a:latin typeface="Avenir Next LT Pro" panose="020B0504020202020204" pitchFamily="34" charset="77"/>
              </a:rPr>
              <a:t>with the the evolution of the Indian Taxation Advisory Board to the FNTC </a:t>
            </a:r>
          </a:p>
          <a:p>
            <a:pPr>
              <a:lnSpc>
                <a:spcPct val="120000"/>
              </a:lnSpc>
              <a:spcBef>
                <a:spcPts val="0"/>
              </a:spcBef>
              <a:spcAft>
                <a:spcPts val="1200"/>
              </a:spcAft>
            </a:pPr>
            <a:r>
              <a:rPr lang="en-US" sz="2300" dirty="0">
                <a:solidFill>
                  <a:srgbClr val="871518"/>
                </a:solidFill>
                <a:latin typeface="Avenir Next LT Pro" panose="020B0504020202020204" pitchFamily="34" charset="77"/>
              </a:rPr>
              <a:t>removing uncertainty regarding borrowing under the </a:t>
            </a:r>
            <a:r>
              <a:rPr lang="en-US" sz="2300" i="1" dirty="0">
                <a:solidFill>
                  <a:srgbClr val="871518"/>
                </a:solidFill>
                <a:latin typeface="Avenir Next LT Pro" panose="020B0504020202020204" pitchFamily="34" charset="77"/>
              </a:rPr>
              <a:t>Indian Act</a:t>
            </a:r>
            <a:endParaRPr lang="en-US" sz="2300" dirty="0">
              <a:solidFill>
                <a:srgbClr val="871518"/>
              </a:solidFill>
              <a:latin typeface="Avenir Next LT Pro" panose="020B0504020202020204" pitchFamily="34" charset="77"/>
            </a:endParaRPr>
          </a:p>
          <a:p>
            <a:pPr>
              <a:lnSpc>
                <a:spcPct val="120000"/>
              </a:lnSpc>
              <a:spcBef>
                <a:spcPts val="0"/>
              </a:spcBef>
              <a:spcAft>
                <a:spcPts val="1200"/>
              </a:spcAft>
            </a:pPr>
            <a:r>
              <a:rPr lang="en-US" sz="2300" dirty="0">
                <a:solidFill>
                  <a:srgbClr val="871518"/>
                </a:solidFill>
                <a:latin typeface="Avenir Next LT Pro" panose="020B0504020202020204" pitchFamily="34" charset="77"/>
              </a:rPr>
              <a:t>key roles played by Kamloops and the Indian Taxation Advisory Board (Manny Jules - FNTC), Squamish (Harold Calla </a:t>
            </a:r>
            <a:r>
              <a:rPr lang="mr-IN" sz="2300" dirty="0">
                <a:solidFill>
                  <a:srgbClr val="871518"/>
                </a:solidFill>
                <a:latin typeface="Avenir Next LT Pro" panose="020B0504020202020204" pitchFamily="34" charset="77"/>
              </a:rPr>
              <a:t>–</a:t>
            </a:r>
            <a:r>
              <a:rPr lang="en-US" sz="2300" dirty="0">
                <a:solidFill>
                  <a:srgbClr val="871518"/>
                </a:solidFill>
                <a:latin typeface="Avenir Next LT Pro" panose="020B0504020202020204" pitchFamily="34" charset="77"/>
              </a:rPr>
              <a:t> FMB) and Westbank (Deanna Hamilton - FNFA)</a:t>
            </a:r>
          </a:p>
          <a:p>
            <a:pPr>
              <a:lnSpc>
                <a:spcPct val="120000"/>
              </a:lnSpc>
              <a:spcBef>
                <a:spcPts val="0"/>
              </a:spcBef>
              <a:spcAft>
                <a:spcPts val="1200"/>
              </a:spcAft>
            </a:pPr>
            <a:r>
              <a:rPr lang="en-US" sz="2300" dirty="0">
                <a:solidFill>
                  <a:srgbClr val="871518"/>
                </a:solidFill>
                <a:latin typeface="Avenir Next LT Pro" panose="020B0504020202020204" pitchFamily="34" charset="77"/>
              </a:rPr>
              <a:t>meeting the needs of the market (investor confidence) </a:t>
            </a:r>
          </a:p>
          <a:p>
            <a:pPr>
              <a:lnSpc>
                <a:spcPct val="120000"/>
              </a:lnSpc>
              <a:spcBef>
                <a:spcPts val="0"/>
              </a:spcBef>
              <a:spcAft>
                <a:spcPts val="1200"/>
              </a:spcAft>
            </a:pPr>
            <a:r>
              <a:rPr lang="en-US" sz="2300" dirty="0">
                <a:solidFill>
                  <a:srgbClr val="871518"/>
                </a:solidFill>
                <a:latin typeface="Avenir Next LT Pro" panose="020B0504020202020204" pitchFamily="34" charset="77"/>
              </a:rPr>
              <a:t>while the </a:t>
            </a:r>
            <a:r>
              <a:rPr lang="en-US" sz="2300" i="1" dirty="0">
                <a:solidFill>
                  <a:srgbClr val="871518"/>
                </a:solidFill>
                <a:latin typeface="Avenir Next LT Pro" panose="020B0504020202020204" pitchFamily="34" charset="77"/>
              </a:rPr>
              <a:t>Indian Act </a:t>
            </a:r>
            <a:r>
              <a:rPr lang="en-US" sz="2300" dirty="0">
                <a:solidFill>
                  <a:srgbClr val="871518"/>
                </a:solidFill>
                <a:latin typeface="Avenir Next LT Pro" panose="020B0504020202020204" pitchFamily="34" charset="77"/>
              </a:rPr>
              <a:t>‘band’ was the starting point, the vision was always self-government outside of the </a:t>
            </a:r>
            <a:r>
              <a:rPr lang="en-US" sz="2300" i="1" dirty="0">
                <a:solidFill>
                  <a:srgbClr val="871518"/>
                </a:solidFill>
                <a:latin typeface="Avenir Next LT Pro" panose="020B0504020202020204" pitchFamily="34" charset="77"/>
              </a:rPr>
              <a:t>Indian Act</a:t>
            </a:r>
            <a:endParaRPr lang="en-US" sz="2300" dirty="0">
              <a:solidFill>
                <a:srgbClr val="871518"/>
              </a:solidFill>
              <a:latin typeface="Avenir Next LT Pro" panose="020B0504020202020204" pitchFamily="34" charset="77"/>
            </a:endParaRPr>
          </a:p>
        </p:txBody>
      </p:sp>
      <p:pic>
        <p:nvPicPr>
          <p:cNvPr id="6" name="Picture 5">
            <a:extLst>
              <a:ext uri="{FF2B5EF4-FFF2-40B4-BE49-F238E27FC236}">
                <a16:creationId xmlns:a16="http://schemas.microsoft.com/office/drawing/2014/main" id="{64893111-71B8-D9E1-16D7-5547552AFF07}"/>
              </a:ext>
            </a:extLst>
          </p:cNvPr>
          <p:cNvPicPr>
            <a:picLocks noChangeAspect="1"/>
          </p:cNvPicPr>
          <p:nvPr/>
        </p:nvPicPr>
        <p:blipFill>
          <a:blip r:embed="rId4"/>
          <a:srcRect/>
          <a:stretch/>
        </p:blipFill>
        <p:spPr>
          <a:xfrm>
            <a:off x="6641748" y="6202020"/>
            <a:ext cx="1417636" cy="531613"/>
          </a:xfrm>
          <a:prstGeom prst="rect">
            <a:avLst/>
          </a:prstGeom>
        </p:spPr>
      </p:pic>
      <p:cxnSp>
        <p:nvCxnSpPr>
          <p:cNvPr id="8" name="Straight Connector 7">
            <a:extLst>
              <a:ext uri="{FF2B5EF4-FFF2-40B4-BE49-F238E27FC236}">
                <a16:creationId xmlns:a16="http://schemas.microsoft.com/office/drawing/2014/main" id="{61FE88CD-9F47-5B30-8E66-5F9488BD62BC}"/>
              </a:ext>
            </a:extLst>
          </p:cNvPr>
          <p:cNvCxnSpPr>
            <a:cxnSpLocks/>
          </p:cNvCxnSpPr>
          <p:nvPr/>
        </p:nvCxnSpPr>
        <p:spPr>
          <a:xfrm>
            <a:off x="324279" y="6202020"/>
            <a:ext cx="6166957" cy="0"/>
          </a:xfrm>
          <a:prstGeom prst="line">
            <a:avLst/>
          </a:prstGeom>
          <a:ln>
            <a:solidFill>
              <a:srgbClr val="871518"/>
            </a:solidFill>
          </a:ln>
        </p:spPr>
        <p:style>
          <a:lnRef idx="1">
            <a:schemeClr val="accent6"/>
          </a:lnRef>
          <a:fillRef idx="0">
            <a:schemeClr val="accent6"/>
          </a:fillRef>
          <a:effectRef idx="0">
            <a:schemeClr val="accent6"/>
          </a:effectRef>
          <a:fontRef idx="minor">
            <a:schemeClr val="tx1"/>
          </a:fontRef>
        </p:style>
      </p:cxnSp>
      <p:pic>
        <p:nvPicPr>
          <p:cNvPr id="9" name="Picture 8" descr="A logo of a group&#10;&#10;AI-generated content may be incorrect.">
            <a:extLst>
              <a:ext uri="{FF2B5EF4-FFF2-40B4-BE49-F238E27FC236}">
                <a16:creationId xmlns:a16="http://schemas.microsoft.com/office/drawing/2014/main" id="{28E775C4-4693-D0E3-FAD9-C8F425278F06}"/>
              </a:ext>
            </a:extLst>
          </p:cNvPr>
          <p:cNvPicPr>
            <a:picLocks noChangeAspect="1"/>
          </p:cNvPicPr>
          <p:nvPr/>
        </p:nvPicPr>
        <p:blipFill>
          <a:blip r:embed="rId5"/>
          <a:stretch>
            <a:fillRect/>
          </a:stretch>
        </p:blipFill>
        <p:spPr>
          <a:xfrm>
            <a:off x="8199848" y="6142097"/>
            <a:ext cx="609825" cy="533597"/>
          </a:xfrm>
          <a:prstGeom prst="rect">
            <a:avLst/>
          </a:prstGeom>
        </p:spPr>
      </p:pic>
    </p:spTree>
    <p:extLst>
      <p:ext uri="{BB962C8B-B14F-4D97-AF65-F5344CB8AC3E}">
        <p14:creationId xmlns:p14="http://schemas.microsoft.com/office/powerpoint/2010/main" val="21174223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E5DC49EB-33DD-C337-7110-AD6A77CA5A9E}"/>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F95D59B0-9145-5E25-A98C-5C0612E3A53B}"/>
              </a:ext>
            </a:extLst>
          </p:cNvPr>
          <p:cNvPicPr>
            <a:picLocks noChangeAspect="1"/>
          </p:cNvPicPr>
          <p:nvPr/>
        </p:nvPicPr>
        <p:blipFill>
          <a:blip r:embed="rId2"/>
          <a:srcRect/>
          <a:stretch/>
        </p:blipFill>
        <p:spPr>
          <a:xfrm>
            <a:off x="1641665" y="0"/>
            <a:ext cx="7498080" cy="5623560"/>
          </a:xfrm>
          <a:prstGeom prst="rect">
            <a:avLst/>
          </a:prstGeom>
        </p:spPr>
      </p:pic>
      <p:sp>
        <p:nvSpPr>
          <p:cNvPr id="2" name="Title 1">
            <a:extLst>
              <a:ext uri="{FF2B5EF4-FFF2-40B4-BE49-F238E27FC236}">
                <a16:creationId xmlns:a16="http://schemas.microsoft.com/office/drawing/2014/main" id="{ADCBD10E-2BE8-103A-969C-1DA4F54D68F2}"/>
              </a:ext>
            </a:extLst>
          </p:cNvPr>
          <p:cNvSpPr>
            <a:spLocks noGrp="1"/>
          </p:cNvSpPr>
          <p:nvPr>
            <p:ph type="title"/>
          </p:nvPr>
        </p:nvSpPr>
        <p:spPr>
          <a:xfrm>
            <a:off x="474294" y="452773"/>
            <a:ext cx="5195015" cy="1143000"/>
          </a:xfrm>
          <a:noFill/>
        </p:spPr>
        <p:txBody>
          <a:bodyPr>
            <a:noAutofit/>
          </a:bodyPr>
          <a:lstStyle/>
          <a:p>
            <a:pPr algn="l"/>
            <a:r>
              <a:rPr lang="en-US" sz="3600" dirty="0">
                <a:solidFill>
                  <a:srgbClr val="871518"/>
                </a:solidFill>
                <a:latin typeface="Walbaum Display" panose="02070503090703020303" pitchFamily="18" charset="0"/>
                <a:cs typeface="Helvetica"/>
              </a:rPr>
              <a:t>Key Aspects of the FMA</a:t>
            </a:r>
          </a:p>
        </p:txBody>
      </p:sp>
      <p:sp>
        <p:nvSpPr>
          <p:cNvPr id="3" name="TextBox 2">
            <a:extLst>
              <a:ext uri="{FF2B5EF4-FFF2-40B4-BE49-F238E27FC236}">
                <a16:creationId xmlns:a16="http://schemas.microsoft.com/office/drawing/2014/main" id="{AD4F1B71-BFE4-B2A9-1B4E-826AA7EA1B71}"/>
              </a:ext>
            </a:extLst>
          </p:cNvPr>
          <p:cNvSpPr txBox="1"/>
          <p:nvPr/>
        </p:nvSpPr>
        <p:spPr>
          <a:xfrm>
            <a:off x="546362" y="1494392"/>
            <a:ext cx="7400661" cy="4809009"/>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871518"/>
                </a:solidFill>
                <a:latin typeface="Avenir Next LT Pro" panose="020B0504020202020204" pitchFamily="34" charset="77"/>
              </a:rPr>
              <a:t>b</a:t>
            </a:r>
            <a:r>
              <a:rPr kumimoji="0" lang="en-US" sz="1800" b="0" i="0" u="none" strike="noStrike" kern="1200" cap="none" spc="0" normalizeH="0" baseline="0" noProof="0" dirty="0">
                <a:ln>
                  <a:noFill/>
                </a:ln>
                <a:solidFill>
                  <a:srgbClr val="871518"/>
                </a:solidFill>
                <a:effectLst/>
                <a:uLnTx/>
                <a:uFillTx/>
                <a:latin typeface="Avenir Next LT Pro" panose="020B0504020202020204" pitchFamily="34" charset="77"/>
                <a:ea typeface="+mn-ea"/>
                <a:cs typeface="+mn-cs"/>
              </a:rPr>
              <a:t>road tax powers: property tax, property transfer tax, business activity tax, fees for services</a:t>
            </a:r>
          </a:p>
          <a:p>
            <a:pPr marL="742950" marR="0" lvl="1" indent="-285750" algn="l" defTabSz="457200" rtl="0" eaLnBrk="1" fontAlgn="auto" latinLnBrk="0" hangingPunct="1">
              <a:lnSpc>
                <a:spcPct val="100000"/>
              </a:lnSpc>
              <a:spcBef>
                <a:spcPts val="0"/>
              </a:spcBef>
              <a:spcAft>
                <a:spcPts val="900"/>
              </a:spcAft>
              <a:buClrTx/>
              <a:buSzTx/>
              <a:buFont typeface="Courier New" panose="02070309020205020404" pitchFamily="49" charset="0"/>
              <a:buChar char="o"/>
              <a:tabLst/>
              <a:defRPr/>
            </a:pPr>
            <a:r>
              <a:rPr lang="en-US" dirty="0">
                <a:solidFill>
                  <a:srgbClr val="871518"/>
                </a:solidFill>
                <a:latin typeface="Avenir Next LT Pro" panose="020B0504020202020204" pitchFamily="34" charset="77"/>
              </a:rPr>
              <a:t>i</a:t>
            </a:r>
            <a:r>
              <a:rPr kumimoji="0" lang="en-US" sz="1800" b="0" i="0" u="none" strike="noStrike" kern="1200" cap="none" spc="0" normalizeH="0" baseline="0" noProof="0" dirty="0">
                <a:ln>
                  <a:noFill/>
                </a:ln>
                <a:solidFill>
                  <a:srgbClr val="871518"/>
                </a:solidFill>
                <a:effectLst/>
                <a:uLnTx/>
                <a:uFillTx/>
                <a:latin typeface="Avenir Next LT Pro" panose="020B0504020202020204" pitchFamily="34" charset="77"/>
                <a:ea typeface="+mn-ea"/>
                <a:cs typeface="+mn-cs"/>
              </a:rPr>
              <a:t>mportant in the context of major projects</a:t>
            </a:r>
          </a:p>
          <a:p>
            <a:pPr marL="285750" marR="0" lvl="0" indent="-285750" algn="l" defTabSz="457200" rtl="0" eaLnBrk="1" fontAlgn="auto" latinLnBrk="0" hangingPunct="1">
              <a:lnSpc>
                <a:spcPct val="100000"/>
              </a:lnSpc>
              <a:spcBef>
                <a:spcPts val="0"/>
              </a:spcBef>
              <a:spcAft>
                <a:spcPts val="900"/>
              </a:spcAft>
              <a:buClrTx/>
              <a:buSzTx/>
              <a:buFont typeface="Arial" panose="020B0604020202020204" pitchFamily="34" charset="0"/>
              <a:buChar char="•"/>
              <a:tabLst/>
              <a:defRPr/>
            </a:pPr>
            <a:r>
              <a:rPr lang="en-US" dirty="0">
                <a:solidFill>
                  <a:srgbClr val="871518"/>
                </a:solidFill>
                <a:latin typeface="Avenir Next LT Pro" panose="020B0504020202020204" pitchFamily="34" charset="77"/>
              </a:rPr>
              <a:t>s</a:t>
            </a:r>
            <a:r>
              <a:rPr kumimoji="0" lang="en-US" sz="1800" b="0" i="0" u="none" strike="noStrike" kern="1200" cap="none" spc="0" normalizeH="0" baseline="0" noProof="0" dirty="0">
                <a:ln>
                  <a:noFill/>
                </a:ln>
                <a:solidFill>
                  <a:srgbClr val="871518"/>
                </a:solidFill>
                <a:effectLst/>
                <a:uLnTx/>
                <a:uFillTx/>
                <a:latin typeface="Avenir Next LT Pro" panose="020B0504020202020204" pitchFamily="34" charset="77"/>
                <a:ea typeface="+mn-ea"/>
                <a:cs typeface="+mn-cs"/>
              </a:rPr>
              <a:t>trong enforcement powers</a:t>
            </a:r>
          </a:p>
          <a:p>
            <a:pPr marL="285750" marR="0" lvl="0" indent="-285750" algn="l" defTabSz="45720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871518"/>
                </a:solidFill>
                <a:effectLst/>
                <a:uLnTx/>
                <a:uFillTx/>
                <a:latin typeface="Avenir Next LT Pro" panose="020B0504020202020204" pitchFamily="34" charset="77"/>
                <a:ea typeface="+mn-ea"/>
                <a:cs typeface="+mn-cs"/>
              </a:rPr>
              <a:t>differential taxation</a:t>
            </a:r>
          </a:p>
          <a:p>
            <a:pPr marL="285750" marR="0" lvl="0" indent="-285750" algn="l" defTabSz="457200" rtl="0" eaLnBrk="1" fontAlgn="auto" latinLnBrk="0" hangingPunct="1">
              <a:lnSpc>
                <a:spcPct val="100000"/>
              </a:lnSpc>
              <a:spcBef>
                <a:spcPts val="0"/>
              </a:spcBef>
              <a:spcAft>
                <a:spcPts val="900"/>
              </a:spcAft>
              <a:buClrTx/>
              <a:buSzTx/>
              <a:buFont typeface="Arial" panose="020B0604020202020204" pitchFamily="34" charset="0"/>
              <a:buChar char="•"/>
              <a:tabLst/>
              <a:defRPr/>
            </a:pPr>
            <a:r>
              <a:rPr lang="en-US" dirty="0">
                <a:solidFill>
                  <a:srgbClr val="871518"/>
                </a:solidFill>
                <a:latin typeface="Avenir Next LT Pro" panose="020B0504020202020204" pitchFamily="34" charset="77"/>
              </a:rPr>
              <a:t>n</a:t>
            </a:r>
            <a:r>
              <a:rPr kumimoji="0" lang="en-US" sz="1800" b="0" i="0" u="none" strike="noStrike" kern="1200" cap="none" spc="0" normalizeH="0" baseline="0" noProof="0" dirty="0">
                <a:ln>
                  <a:noFill/>
                </a:ln>
                <a:solidFill>
                  <a:srgbClr val="871518"/>
                </a:solidFill>
                <a:effectLst/>
                <a:uLnTx/>
                <a:uFillTx/>
                <a:latin typeface="Avenir Next LT Pro" panose="020B0504020202020204" pitchFamily="34" charset="77"/>
                <a:ea typeface="+mn-ea"/>
                <a:cs typeface="+mn-cs"/>
              </a:rPr>
              <a:t>o statutory requirement for requisitioning authorities</a:t>
            </a:r>
          </a:p>
          <a:p>
            <a:pPr marL="285750" marR="0" lvl="0" indent="-285750" algn="l" defTabSz="457200" rtl="0" eaLnBrk="1" fontAlgn="auto" latinLnBrk="0" hangingPunct="1">
              <a:lnSpc>
                <a:spcPct val="100000"/>
              </a:lnSpc>
              <a:spcBef>
                <a:spcPts val="0"/>
              </a:spcBef>
              <a:spcAft>
                <a:spcPts val="900"/>
              </a:spcAft>
              <a:buClrTx/>
              <a:buSzTx/>
              <a:buFont typeface="Arial" panose="020B0604020202020204" pitchFamily="34" charset="0"/>
              <a:buChar char="•"/>
              <a:tabLst/>
              <a:defRPr/>
            </a:pPr>
            <a:r>
              <a:rPr lang="en-US" dirty="0">
                <a:solidFill>
                  <a:srgbClr val="871518"/>
                </a:solidFill>
                <a:latin typeface="Avenir Next LT Pro" panose="020B0504020202020204" pitchFamily="34" charset="77"/>
              </a:rPr>
              <a:t>s</a:t>
            </a:r>
            <a:r>
              <a:rPr kumimoji="0" lang="en-US" sz="1800" b="0" i="0" u="none" strike="noStrike" kern="1200" cap="none" spc="0" normalizeH="0" baseline="0" noProof="0" dirty="0">
                <a:ln>
                  <a:noFill/>
                </a:ln>
                <a:solidFill>
                  <a:srgbClr val="871518"/>
                </a:solidFill>
                <a:effectLst/>
                <a:uLnTx/>
                <a:uFillTx/>
                <a:latin typeface="Avenir Next LT Pro" panose="020B0504020202020204" pitchFamily="34" charset="77"/>
                <a:ea typeface="+mn-ea"/>
                <a:cs typeface="+mn-cs"/>
              </a:rPr>
              <a:t>ection 87 tax exemption continues </a:t>
            </a:r>
          </a:p>
          <a:p>
            <a:pPr marL="285750" marR="0" lvl="0" indent="-285750" algn="l" defTabSz="457200" rtl="0" eaLnBrk="1" fontAlgn="auto" latinLnBrk="0" hangingPunct="1">
              <a:lnSpc>
                <a:spcPct val="100000"/>
              </a:lnSpc>
              <a:spcBef>
                <a:spcPts val="0"/>
              </a:spcBef>
              <a:spcAft>
                <a:spcPts val="900"/>
              </a:spcAft>
              <a:buClrTx/>
              <a:buSzTx/>
              <a:buFont typeface="Arial" panose="020B0604020202020204" pitchFamily="34" charset="0"/>
              <a:buChar char="•"/>
              <a:tabLst/>
              <a:defRPr/>
            </a:pPr>
            <a:r>
              <a:rPr lang="en-US" dirty="0">
                <a:solidFill>
                  <a:srgbClr val="871518"/>
                </a:solidFill>
                <a:latin typeface="Avenir Next LT Pro" panose="020B0504020202020204" pitchFamily="34" charset="77"/>
              </a:rPr>
              <a:t>j</a:t>
            </a:r>
            <a:r>
              <a:rPr kumimoji="0" lang="en-US" sz="1800" b="0" i="0" u="none" strike="noStrike" kern="1200" cap="none" spc="0" normalizeH="0" baseline="0" noProof="0" dirty="0">
                <a:ln>
                  <a:noFill/>
                </a:ln>
                <a:solidFill>
                  <a:srgbClr val="871518"/>
                </a:solidFill>
                <a:effectLst/>
                <a:uLnTx/>
                <a:uFillTx/>
                <a:latin typeface="Avenir Next LT Pro" panose="020B0504020202020204" pitchFamily="34" charset="77"/>
                <a:ea typeface="+mn-ea"/>
                <a:cs typeface="+mn-cs"/>
              </a:rPr>
              <a:t>urisdiction applies to all persons (members and non-members)</a:t>
            </a:r>
          </a:p>
          <a:p>
            <a:pPr marL="285750" marR="0" lvl="0" indent="-285750" algn="l" defTabSz="457200" rtl="0" eaLnBrk="1" fontAlgn="auto" latinLnBrk="0" hangingPunct="1">
              <a:lnSpc>
                <a:spcPct val="100000"/>
              </a:lnSpc>
              <a:spcBef>
                <a:spcPts val="0"/>
              </a:spcBef>
              <a:spcAft>
                <a:spcPts val="900"/>
              </a:spcAft>
              <a:buClrTx/>
              <a:buSzTx/>
              <a:buFont typeface="Arial" panose="020B0604020202020204" pitchFamily="34" charset="0"/>
              <a:buChar char="•"/>
              <a:tabLst/>
              <a:defRPr/>
            </a:pPr>
            <a:r>
              <a:rPr lang="en-US" dirty="0">
                <a:solidFill>
                  <a:srgbClr val="871518"/>
                </a:solidFill>
                <a:latin typeface="Avenir Next LT Pro" panose="020B0504020202020204" pitchFamily="34" charset="77"/>
              </a:rPr>
              <a:t>s</a:t>
            </a:r>
            <a:r>
              <a:rPr kumimoji="0" lang="en-US" sz="1800" b="0" i="0" u="none" strike="noStrike" kern="1200" cap="none" spc="0" normalizeH="0" baseline="0" noProof="0" dirty="0">
                <a:ln>
                  <a:noFill/>
                </a:ln>
                <a:solidFill>
                  <a:srgbClr val="871518"/>
                </a:solidFill>
                <a:effectLst/>
                <a:uLnTx/>
                <a:uFillTx/>
                <a:latin typeface="Avenir Next LT Pro" panose="020B0504020202020204" pitchFamily="34" charset="77"/>
                <a:ea typeface="+mn-ea"/>
                <a:cs typeface="+mn-cs"/>
              </a:rPr>
              <a:t>trong national Institutions to support FN capacity and the regime (strength in numbers)</a:t>
            </a:r>
          </a:p>
          <a:p>
            <a:pPr marL="285750" marR="0" lvl="0" indent="-285750" algn="l" defTabSz="457200" rtl="0" eaLnBrk="1" fontAlgn="auto" latinLnBrk="0" hangingPunct="1">
              <a:lnSpc>
                <a:spcPct val="100000"/>
              </a:lnSpc>
              <a:spcBef>
                <a:spcPts val="0"/>
              </a:spcBef>
              <a:spcAft>
                <a:spcPts val="900"/>
              </a:spcAft>
              <a:buClrTx/>
              <a:buSzTx/>
              <a:buFont typeface="Arial" panose="020B0604020202020204" pitchFamily="34" charset="0"/>
              <a:buChar char="•"/>
              <a:tabLst/>
              <a:defRPr/>
            </a:pPr>
            <a:r>
              <a:rPr lang="en-US" dirty="0">
                <a:solidFill>
                  <a:srgbClr val="871518"/>
                </a:solidFill>
                <a:latin typeface="Avenir Next LT Pro" panose="020B0504020202020204" pitchFamily="34" charset="77"/>
              </a:rPr>
              <a:t>a</a:t>
            </a:r>
            <a:r>
              <a:rPr kumimoji="0" lang="en-US" sz="1800" b="0" i="0" u="none" strike="noStrike" kern="1200" cap="none" spc="0" normalizeH="0" baseline="0" noProof="0" dirty="0">
                <a:ln>
                  <a:noFill/>
                </a:ln>
                <a:solidFill>
                  <a:srgbClr val="871518"/>
                </a:solidFill>
                <a:effectLst/>
                <a:uLnTx/>
                <a:uFillTx/>
                <a:latin typeface="Avenir Next LT Pro" panose="020B0504020202020204" pitchFamily="34" charset="77"/>
                <a:ea typeface="+mn-ea"/>
                <a:cs typeface="+mn-cs"/>
              </a:rPr>
              <a:t>ccess to pooled borrowing </a:t>
            </a:r>
          </a:p>
          <a:p>
            <a:pPr marL="285750" marR="0" lvl="0" indent="-285750" algn="l" defTabSz="457200" rtl="0" eaLnBrk="1" fontAlgn="auto" latinLnBrk="0" hangingPunct="1">
              <a:lnSpc>
                <a:spcPct val="100000"/>
              </a:lnSpc>
              <a:spcBef>
                <a:spcPts val="0"/>
              </a:spcBef>
              <a:spcAft>
                <a:spcPts val="900"/>
              </a:spcAft>
              <a:buClrTx/>
              <a:buSzTx/>
              <a:buFont typeface="Arial" panose="020B0604020202020204" pitchFamily="34" charset="0"/>
              <a:buChar char="•"/>
              <a:tabLst/>
              <a:defRPr/>
            </a:pPr>
            <a:r>
              <a:rPr lang="en-US" dirty="0">
                <a:solidFill>
                  <a:srgbClr val="871518"/>
                </a:solidFill>
                <a:latin typeface="Avenir Next LT Pro" panose="020B0504020202020204" pitchFamily="34" charset="77"/>
              </a:rPr>
              <a:t>n</a:t>
            </a:r>
            <a:r>
              <a:rPr kumimoji="0" lang="en-US" sz="1800" b="0" i="0" u="none" strike="noStrike" kern="1200" cap="none" spc="0" normalizeH="0" baseline="0" noProof="0" dirty="0">
                <a:ln>
                  <a:noFill/>
                </a:ln>
                <a:solidFill>
                  <a:srgbClr val="871518"/>
                </a:solidFill>
                <a:effectLst/>
                <a:uLnTx/>
                <a:uFillTx/>
                <a:latin typeface="Avenir Next LT Pro" panose="020B0504020202020204" pitchFamily="34" charset="77"/>
                <a:ea typeface="+mn-ea"/>
                <a:cs typeface="+mn-cs"/>
              </a:rPr>
              <a:t>ational standards and support for financial administration laws</a:t>
            </a:r>
          </a:p>
          <a:p>
            <a:pPr marL="285750" marR="0" lvl="0" indent="-285750" algn="l" defTabSz="457200" rtl="0" eaLnBrk="1" fontAlgn="auto" latinLnBrk="0" hangingPunct="1">
              <a:lnSpc>
                <a:spcPct val="100000"/>
              </a:lnSpc>
              <a:spcBef>
                <a:spcPts val="0"/>
              </a:spcBef>
              <a:spcAft>
                <a:spcPts val="900"/>
              </a:spcAft>
              <a:buClrTx/>
              <a:buSzTx/>
              <a:buFont typeface="Arial" panose="020B0604020202020204" pitchFamily="34" charset="0"/>
              <a:buChar char="•"/>
              <a:tabLst/>
              <a:defRPr/>
            </a:pPr>
            <a:r>
              <a:rPr lang="en-US" dirty="0">
                <a:solidFill>
                  <a:srgbClr val="871518"/>
                </a:solidFill>
                <a:latin typeface="Avenir Next LT Pro" panose="020B0504020202020204" pitchFamily="34" charset="77"/>
              </a:rPr>
              <a:t>s</a:t>
            </a:r>
            <a:r>
              <a:rPr kumimoji="0" lang="en-US" sz="1800" b="0" i="0" u="none" strike="noStrike" kern="1200" cap="none" spc="0" normalizeH="0" baseline="0" noProof="0" dirty="0">
                <a:ln>
                  <a:noFill/>
                </a:ln>
                <a:solidFill>
                  <a:srgbClr val="871518"/>
                </a:solidFill>
                <a:effectLst/>
                <a:uLnTx/>
                <a:uFillTx/>
                <a:latin typeface="Avenir Next LT Pro" panose="020B0504020202020204" pitchFamily="34" charset="77"/>
                <a:ea typeface="+mn-ea"/>
                <a:cs typeface="+mn-cs"/>
              </a:rPr>
              <a:t>upport for infrastructure </a:t>
            </a:r>
          </a:p>
        </p:txBody>
      </p:sp>
      <p:pic>
        <p:nvPicPr>
          <p:cNvPr id="9" name="Picture 8">
            <a:extLst>
              <a:ext uri="{FF2B5EF4-FFF2-40B4-BE49-F238E27FC236}">
                <a16:creationId xmlns:a16="http://schemas.microsoft.com/office/drawing/2014/main" id="{48917DBB-7CC3-F63B-C56A-8A4E51EA0D68}"/>
              </a:ext>
            </a:extLst>
          </p:cNvPr>
          <p:cNvPicPr>
            <a:picLocks noChangeAspect="1"/>
          </p:cNvPicPr>
          <p:nvPr/>
        </p:nvPicPr>
        <p:blipFill>
          <a:blip r:embed="rId3"/>
          <a:srcRect/>
          <a:stretch/>
        </p:blipFill>
        <p:spPr>
          <a:xfrm>
            <a:off x="6641748" y="6202020"/>
            <a:ext cx="1417636" cy="531613"/>
          </a:xfrm>
          <a:prstGeom prst="rect">
            <a:avLst/>
          </a:prstGeom>
        </p:spPr>
      </p:pic>
      <p:cxnSp>
        <p:nvCxnSpPr>
          <p:cNvPr id="12" name="Straight Connector 11">
            <a:extLst>
              <a:ext uri="{FF2B5EF4-FFF2-40B4-BE49-F238E27FC236}">
                <a16:creationId xmlns:a16="http://schemas.microsoft.com/office/drawing/2014/main" id="{88FD3635-19D4-3FFC-2329-081D50D97628}"/>
              </a:ext>
            </a:extLst>
          </p:cNvPr>
          <p:cNvCxnSpPr>
            <a:cxnSpLocks/>
          </p:cNvCxnSpPr>
          <p:nvPr/>
        </p:nvCxnSpPr>
        <p:spPr>
          <a:xfrm>
            <a:off x="324279" y="6202020"/>
            <a:ext cx="6166957" cy="0"/>
          </a:xfrm>
          <a:prstGeom prst="line">
            <a:avLst/>
          </a:prstGeom>
          <a:ln>
            <a:solidFill>
              <a:srgbClr val="871518"/>
            </a:solidFill>
          </a:ln>
        </p:spPr>
        <p:style>
          <a:lnRef idx="1">
            <a:schemeClr val="accent6"/>
          </a:lnRef>
          <a:fillRef idx="0">
            <a:schemeClr val="accent6"/>
          </a:fillRef>
          <a:effectRef idx="0">
            <a:schemeClr val="accent6"/>
          </a:effectRef>
          <a:fontRef idx="minor">
            <a:schemeClr val="tx1"/>
          </a:fontRef>
        </p:style>
      </p:cxnSp>
      <p:pic>
        <p:nvPicPr>
          <p:cNvPr id="14" name="Picture 13" descr="A logo of a group&#10;&#10;AI-generated content may be incorrect.">
            <a:extLst>
              <a:ext uri="{FF2B5EF4-FFF2-40B4-BE49-F238E27FC236}">
                <a16:creationId xmlns:a16="http://schemas.microsoft.com/office/drawing/2014/main" id="{DAAEA892-12F0-15B9-E50E-FC550BA8EFF5}"/>
              </a:ext>
            </a:extLst>
          </p:cNvPr>
          <p:cNvPicPr>
            <a:picLocks noChangeAspect="1"/>
          </p:cNvPicPr>
          <p:nvPr/>
        </p:nvPicPr>
        <p:blipFill>
          <a:blip r:embed="rId4"/>
          <a:stretch>
            <a:fillRect/>
          </a:stretch>
        </p:blipFill>
        <p:spPr>
          <a:xfrm>
            <a:off x="8199848" y="6142097"/>
            <a:ext cx="609825" cy="533597"/>
          </a:xfrm>
          <a:prstGeom prst="rect">
            <a:avLst/>
          </a:prstGeom>
        </p:spPr>
      </p:pic>
    </p:spTree>
    <p:extLst>
      <p:ext uri="{BB962C8B-B14F-4D97-AF65-F5344CB8AC3E}">
        <p14:creationId xmlns:p14="http://schemas.microsoft.com/office/powerpoint/2010/main" val="3218011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V="1">
            <a:off x="457200" y="0"/>
            <a:ext cx="8229600" cy="526774"/>
          </a:xfrm>
        </p:spPr>
        <p:txBody>
          <a:bodyPr>
            <a:normAutofit fontScale="90000"/>
          </a:bodyPr>
          <a:lstStyle/>
          <a:p>
            <a:endParaRPr lang="en-US" dirty="0"/>
          </a:p>
        </p:txBody>
      </p:sp>
      <p:pic>
        <p:nvPicPr>
          <p:cNvPr id="4" name="Content Placeholder 3"/>
          <p:cNvPicPr>
            <a:picLocks noGrp="1" noChangeAspect="1"/>
          </p:cNvPicPr>
          <p:nvPr>
            <p:ph idx="1"/>
          </p:nvPr>
        </p:nvPicPr>
        <p:blipFill>
          <a:blip r:embed="rId2"/>
          <a:srcRect t="13336" b="13336"/>
          <a:stretch>
            <a:fillRect/>
          </a:stretch>
        </p:blipFill>
        <p:spPr>
          <a:xfrm>
            <a:off x="-18713" y="0"/>
            <a:ext cx="9162713" cy="5039139"/>
          </a:xfrm>
        </p:spPr>
      </p:pic>
    </p:spTree>
    <p:extLst>
      <p:ext uri="{BB962C8B-B14F-4D97-AF65-F5344CB8AC3E}">
        <p14:creationId xmlns:p14="http://schemas.microsoft.com/office/powerpoint/2010/main" val="38472523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5440309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8080404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31253" cy="6858000"/>
          </a:xfrm>
          <a:prstGeom prst="rect">
            <a:avLst/>
          </a:prstGeom>
        </p:spPr>
      </p:pic>
    </p:spTree>
    <p:extLst>
      <p:ext uri="{BB962C8B-B14F-4D97-AF65-F5344CB8AC3E}">
        <p14:creationId xmlns:p14="http://schemas.microsoft.com/office/powerpoint/2010/main" val="16723155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7D5C42-C201-F30C-F06E-A460E0E2D35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D00E03E-CD8B-702B-754D-8892EE45BD80}"/>
              </a:ext>
            </a:extLst>
          </p:cNvPr>
          <p:cNvPicPr>
            <a:picLocks noChangeAspect="1"/>
          </p:cNvPicPr>
          <p:nvPr/>
        </p:nvPicPr>
        <p:blipFill>
          <a:blip r:embed="rId2"/>
          <a:srcRect/>
          <a:stretch/>
        </p:blipFill>
        <p:spPr>
          <a:xfrm>
            <a:off x="2805" y="2104"/>
            <a:ext cx="9141195" cy="6855896"/>
          </a:xfrm>
          <a:prstGeom prst="rect">
            <a:avLst/>
          </a:prstGeom>
        </p:spPr>
      </p:pic>
      <p:sp>
        <p:nvSpPr>
          <p:cNvPr id="2" name="Title 1">
            <a:extLst>
              <a:ext uri="{FF2B5EF4-FFF2-40B4-BE49-F238E27FC236}">
                <a16:creationId xmlns:a16="http://schemas.microsoft.com/office/drawing/2014/main" id="{1388DF97-F59D-0E2A-0F99-DE7617C08264}"/>
              </a:ext>
            </a:extLst>
          </p:cNvPr>
          <p:cNvSpPr>
            <a:spLocks noGrp="1"/>
          </p:cNvSpPr>
          <p:nvPr>
            <p:ph type="title"/>
          </p:nvPr>
        </p:nvSpPr>
        <p:spPr>
          <a:xfrm>
            <a:off x="518745" y="545122"/>
            <a:ext cx="5268737" cy="914396"/>
          </a:xfrm>
        </p:spPr>
        <p:txBody>
          <a:bodyPr>
            <a:normAutofit/>
          </a:bodyPr>
          <a:lstStyle/>
          <a:p>
            <a:pPr algn="l"/>
            <a:r>
              <a:rPr lang="en-US" sz="3600" dirty="0">
                <a:solidFill>
                  <a:srgbClr val="871518"/>
                </a:solidFill>
                <a:latin typeface="Walbaum Display" panose="02070503090703020303" pitchFamily="18" charset="0"/>
              </a:rPr>
              <a:t>Leading the Way…</a:t>
            </a:r>
          </a:p>
        </p:txBody>
      </p:sp>
      <p:sp>
        <p:nvSpPr>
          <p:cNvPr id="3" name="Content Placeholder 2">
            <a:extLst>
              <a:ext uri="{FF2B5EF4-FFF2-40B4-BE49-F238E27FC236}">
                <a16:creationId xmlns:a16="http://schemas.microsoft.com/office/drawing/2014/main" id="{EC1B9ADD-7E93-943C-21FD-05A21430B20A}"/>
              </a:ext>
            </a:extLst>
          </p:cNvPr>
          <p:cNvSpPr>
            <a:spLocks noGrp="1"/>
          </p:cNvSpPr>
          <p:nvPr>
            <p:ph idx="1"/>
          </p:nvPr>
        </p:nvSpPr>
        <p:spPr>
          <a:xfrm>
            <a:off x="324279" y="1760916"/>
            <a:ext cx="7875569" cy="4139706"/>
          </a:xfrm>
        </p:spPr>
        <p:txBody>
          <a:bodyPr>
            <a:noAutofit/>
          </a:bodyPr>
          <a:lstStyle/>
          <a:p>
            <a:pPr>
              <a:spcBef>
                <a:spcPts val="0"/>
              </a:spcBef>
              <a:spcAft>
                <a:spcPts val="1800"/>
              </a:spcAft>
            </a:pPr>
            <a:r>
              <a:rPr lang="en-US" sz="1800" dirty="0">
                <a:solidFill>
                  <a:srgbClr val="871518"/>
                </a:solidFill>
                <a:latin typeface="Avenir Next LT Pro" panose="020B0504020202020204" pitchFamily="34" charset="77"/>
              </a:rPr>
              <a:t>at least 373 First Nations have opted into the FMA regime </a:t>
            </a:r>
            <a:endParaRPr lang="en-US" sz="1800" i="1" dirty="0">
              <a:solidFill>
                <a:srgbClr val="871518"/>
              </a:solidFill>
              <a:latin typeface="Avenir Next LT Pro" panose="020B0504020202020204" pitchFamily="34" charset="77"/>
            </a:endParaRPr>
          </a:p>
          <a:p>
            <a:pPr>
              <a:spcBef>
                <a:spcPts val="0"/>
              </a:spcBef>
              <a:spcAft>
                <a:spcPts val="1200"/>
              </a:spcAft>
            </a:pPr>
            <a:r>
              <a:rPr lang="en-US" sz="1800" dirty="0">
                <a:solidFill>
                  <a:srgbClr val="871518"/>
                </a:solidFill>
                <a:latin typeface="Avenir Next LT Pro" panose="020B0504020202020204" pitchFamily="34" charset="77"/>
              </a:rPr>
              <a:t>approximately 150 First Nations taxing under FMA </a:t>
            </a:r>
            <a:endParaRPr lang="en-US" sz="1400" dirty="0">
              <a:solidFill>
                <a:srgbClr val="871518"/>
              </a:solidFill>
              <a:latin typeface="Avenir Next LT Pro" panose="020B0504020202020204" pitchFamily="34" charset="77"/>
            </a:endParaRPr>
          </a:p>
          <a:p>
            <a:pPr lvl="1">
              <a:spcBef>
                <a:spcPts val="0"/>
              </a:spcBef>
              <a:spcAft>
                <a:spcPts val="1200"/>
              </a:spcAft>
              <a:buFont typeface="Courier New" panose="02070309020205020404" pitchFamily="49" charset="0"/>
              <a:buChar char="o"/>
            </a:pPr>
            <a:r>
              <a:rPr lang="en-US" sz="1600" dirty="0">
                <a:solidFill>
                  <a:srgbClr val="871518"/>
                </a:solidFill>
                <a:latin typeface="Avenir Next LT Pro" panose="020B0504020202020204" pitchFamily="34" charset="77"/>
              </a:rPr>
              <a:t>annual property tax revenues exceed $100M per year</a:t>
            </a:r>
          </a:p>
          <a:p>
            <a:pPr lvl="1">
              <a:spcBef>
                <a:spcPts val="0"/>
              </a:spcBef>
              <a:spcAft>
                <a:spcPts val="1200"/>
              </a:spcAft>
              <a:buFont typeface="Courier New" panose="02070309020205020404" pitchFamily="49" charset="0"/>
              <a:buChar char="o"/>
            </a:pPr>
            <a:r>
              <a:rPr lang="en-US" sz="1600" dirty="0">
                <a:solidFill>
                  <a:srgbClr val="871518"/>
                </a:solidFill>
                <a:latin typeface="Avenir Next LT Pro" panose="020B0504020202020204" pitchFamily="34" charset="77"/>
              </a:rPr>
              <a:t>assessed values of taxable properties is in the many billions</a:t>
            </a:r>
          </a:p>
          <a:p>
            <a:pPr lvl="1">
              <a:spcBef>
                <a:spcPts val="0"/>
              </a:spcBef>
              <a:spcAft>
                <a:spcPts val="1800"/>
              </a:spcAft>
              <a:buFont typeface="Courier New" panose="02070309020205020404" pitchFamily="49" charset="0"/>
              <a:buChar char="o"/>
            </a:pPr>
            <a:r>
              <a:rPr lang="en-US" sz="1600" dirty="0">
                <a:solidFill>
                  <a:srgbClr val="871518"/>
                </a:solidFill>
                <a:latin typeface="Avenir Next LT Pro" panose="020B0504020202020204" pitchFamily="34" charset="77"/>
              </a:rPr>
              <a:t>other taxes (e.g., business taxes, property transfer tax) collected exceed $12M per year</a:t>
            </a:r>
          </a:p>
          <a:p>
            <a:pPr>
              <a:spcBef>
                <a:spcPts val="0"/>
              </a:spcBef>
              <a:spcAft>
                <a:spcPts val="1800"/>
              </a:spcAft>
            </a:pPr>
            <a:r>
              <a:rPr lang="en-US" sz="1800" dirty="0">
                <a:solidFill>
                  <a:srgbClr val="871518"/>
                </a:solidFill>
                <a:latin typeface="Avenir Next LT Pro" panose="020B0504020202020204" pitchFamily="34" charset="77"/>
              </a:rPr>
              <a:t>at least 299 First Nations have developed Financial Administration Laws (“FALs”) that meet FMB standards </a:t>
            </a:r>
          </a:p>
          <a:p>
            <a:pPr>
              <a:spcBef>
                <a:spcPts val="0"/>
              </a:spcBef>
              <a:spcAft>
                <a:spcPts val="1200"/>
              </a:spcAft>
            </a:pPr>
            <a:r>
              <a:rPr lang="en-US" sz="1800" dirty="0">
                <a:solidFill>
                  <a:srgbClr val="871518"/>
                </a:solidFill>
                <a:latin typeface="Avenir Next LT Pro" panose="020B0504020202020204" pitchFamily="34" charset="77"/>
              </a:rPr>
              <a:t>FNFA has issued over $4.3B in bonds</a:t>
            </a:r>
            <a:endParaRPr lang="en-US" sz="1600" dirty="0">
              <a:solidFill>
                <a:srgbClr val="871518"/>
              </a:solidFill>
              <a:latin typeface="Avenir Next LT Pro" panose="020B0504020202020204" pitchFamily="34" charset="77"/>
            </a:endParaRPr>
          </a:p>
        </p:txBody>
      </p:sp>
      <p:pic>
        <p:nvPicPr>
          <p:cNvPr id="6" name="Picture 5">
            <a:extLst>
              <a:ext uri="{FF2B5EF4-FFF2-40B4-BE49-F238E27FC236}">
                <a16:creationId xmlns:a16="http://schemas.microsoft.com/office/drawing/2014/main" id="{05F1207C-5452-C3FD-52B4-B6C24449E9B3}"/>
              </a:ext>
            </a:extLst>
          </p:cNvPr>
          <p:cNvPicPr>
            <a:picLocks noChangeAspect="1"/>
          </p:cNvPicPr>
          <p:nvPr/>
        </p:nvPicPr>
        <p:blipFill>
          <a:blip r:embed="rId3"/>
          <a:srcRect/>
          <a:stretch/>
        </p:blipFill>
        <p:spPr>
          <a:xfrm>
            <a:off x="6641748" y="6202020"/>
            <a:ext cx="1417636" cy="531613"/>
          </a:xfrm>
          <a:prstGeom prst="rect">
            <a:avLst/>
          </a:prstGeom>
        </p:spPr>
      </p:pic>
      <p:cxnSp>
        <p:nvCxnSpPr>
          <p:cNvPr id="8" name="Straight Connector 7">
            <a:extLst>
              <a:ext uri="{FF2B5EF4-FFF2-40B4-BE49-F238E27FC236}">
                <a16:creationId xmlns:a16="http://schemas.microsoft.com/office/drawing/2014/main" id="{0EFA5F6A-931F-C3F1-0DF5-7543DAD4A609}"/>
              </a:ext>
            </a:extLst>
          </p:cNvPr>
          <p:cNvCxnSpPr>
            <a:cxnSpLocks/>
          </p:cNvCxnSpPr>
          <p:nvPr/>
        </p:nvCxnSpPr>
        <p:spPr>
          <a:xfrm>
            <a:off x="324279" y="6202020"/>
            <a:ext cx="6166957" cy="0"/>
          </a:xfrm>
          <a:prstGeom prst="line">
            <a:avLst/>
          </a:prstGeom>
          <a:ln>
            <a:solidFill>
              <a:srgbClr val="871518"/>
            </a:solidFill>
          </a:ln>
        </p:spPr>
        <p:style>
          <a:lnRef idx="1">
            <a:schemeClr val="accent6"/>
          </a:lnRef>
          <a:fillRef idx="0">
            <a:schemeClr val="accent6"/>
          </a:fillRef>
          <a:effectRef idx="0">
            <a:schemeClr val="accent6"/>
          </a:effectRef>
          <a:fontRef idx="minor">
            <a:schemeClr val="tx1"/>
          </a:fontRef>
        </p:style>
      </p:cxnSp>
      <p:pic>
        <p:nvPicPr>
          <p:cNvPr id="9" name="Picture 8" descr="A logo of a group&#10;&#10;AI-generated content may be incorrect.">
            <a:extLst>
              <a:ext uri="{FF2B5EF4-FFF2-40B4-BE49-F238E27FC236}">
                <a16:creationId xmlns:a16="http://schemas.microsoft.com/office/drawing/2014/main" id="{6B8FF3CC-4FCB-7FA0-5101-1E827880736B}"/>
              </a:ext>
            </a:extLst>
          </p:cNvPr>
          <p:cNvPicPr>
            <a:picLocks noChangeAspect="1"/>
          </p:cNvPicPr>
          <p:nvPr/>
        </p:nvPicPr>
        <p:blipFill>
          <a:blip r:embed="rId4"/>
          <a:stretch>
            <a:fillRect/>
          </a:stretch>
        </p:blipFill>
        <p:spPr>
          <a:xfrm>
            <a:off x="8199848" y="6142097"/>
            <a:ext cx="609825" cy="533597"/>
          </a:xfrm>
          <a:prstGeom prst="rect">
            <a:avLst/>
          </a:prstGeom>
        </p:spPr>
      </p:pic>
    </p:spTree>
    <p:extLst>
      <p:ext uri="{BB962C8B-B14F-4D97-AF65-F5344CB8AC3E}">
        <p14:creationId xmlns:p14="http://schemas.microsoft.com/office/powerpoint/2010/main" val="36091355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352DA5-AC65-56B8-CA26-4E61E7959A21}"/>
            </a:ext>
          </a:extLst>
        </p:cNvPr>
        <p:cNvGrpSpPr/>
        <p:nvPr/>
      </p:nvGrpSpPr>
      <p:grpSpPr>
        <a:xfrm>
          <a:off x="0" y="0"/>
          <a:ext cx="0" cy="0"/>
          <a:chOff x="0" y="0"/>
          <a:chExt cx="0" cy="0"/>
        </a:xfrm>
      </p:grpSpPr>
      <p:pic>
        <p:nvPicPr>
          <p:cNvPr id="5" name="Picture 4" descr="A red background with a red border&#10;&#10;AI-generated content may be incorrect.">
            <a:extLst>
              <a:ext uri="{FF2B5EF4-FFF2-40B4-BE49-F238E27FC236}">
                <a16:creationId xmlns:a16="http://schemas.microsoft.com/office/drawing/2014/main" id="{81A75512-9836-E8B2-7D5C-8D6A2BD0DCBA}"/>
              </a:ext>
            </a:extLst>
          </p:cNvPr>
          <p:cNvPicPr>
            <a:picLocks noChangeAspect="1"/>
          </p:cNvPicPr>
          <p:nvPr/>
        </p:nvPicPr>
        <p:blipFill>
          <a:blip r:embed="rId2"/>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366BF888-6C0B-7617-E3DC-4B93393D9DFA}"/>
              </a:ext>
            </a:extLst>
          </p:cNvPr>
          <p:cNvSpPr>
            <a:spLocks noGrp="1"/>
          </p:cNvSpPr>
          <p:nvPr>
            <p:ph type="ctrTitle"/>
          </p:nvPr>
        </p:nvSpPr>
        <p:spPr/>
        <p:txBody>
          <a:bodyPr>
            <a:normAutofit/>
          </a:bodyPr>
          <a:lstStyle/>
          <a:p>
            <a:r>
              <a:rPr lang="en-US" sz="3600" dirty="0">
                <a:latin typeface="Walbaum Display" panose="02070503090703020303" pitchFamily="18" charset="0"/>
              </a:rPr>
              <a:t>Self-Government</a:t>
            </a:r>
          </a:p>
        </p:txBody>
      </p:sp>
    </p:spTree>
    <p:extLst>
      <p:ext uri="{BB962C8B-B14F-4D97-AF65-F5344CB8AC3E}">
        <p14:creationId xmlns:p14="http://schemas.microsoft.com/office/powerpoint/2010/main" val="1414632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90B05F-416C-6D5C-3026-7BB4BCFDA87B}"/>
              </a:ext>
            </a:extLst>
          </p:cNvPr>
          <p:cNvPicPr>
            <a:picLocks noChangeAspect="1"/>
          </p:cNvPicPr>
          <p:nvPr/>
        </p:nvPicPr>
        <p:blipFill>
          <a:blip r:embed="rId2"/>
          <a:srcRect/>
          <a:stretch/>
        </p:blipFill>
        <p:spPr>
          <a:xfrm>
            <a:off x="1645920" y="0"/>
            <a:ext cx="7498080" cy="5623560"/>
          </a:xfrm>
          <a:prstGeom prst="rect">
            <a:avLst/>
          </a:prstGeom>
        </p:spPr>
      </p:pic>
      <p:sp>
        <p:nvSpPr>
          <p:cNvPr id="2" name="Title 1"/>
          <p:cNvSpPr>
            <a:spLocks noGrp="1"/>
          </p:cNvSpPr>
          <p:nvPr>
            <p:ph type="title"/>
          </p:nvPr>
        </p:nvSpPr>
        <p:spPr>
          <a:xfrm>
            <a:off x="457200" y="527538"/>
            <a:ext cx="8229600" cy="1143000"/>
          </a:xfrm>
        </p:spPr>
        <p:txBody>
          <a:bodyPr>
            <a:noAutofit/>
          </a:bodyPr>
          <a:lstStyle/>
          <a:p>
            <a:pPr algn="l"/>
            <a:br>
              <a:rPr lang="en-US" sz="3400" dirty="0">
                <a:solidFill>
                  <a:srgbClr val="871518"/>
                </a:solidFill>
                <a:latin typeface="Walbaum Display" panose="02070503090703020303" pitchFamily="18" charset="0"/>
              </a:rPr>
            </a:br>
            <a:r>
              <a:rPr lang="en-US" sz="4000" dirty="0">
                <a:solidFill>
                  <a:srgbClr val="871518"/>
                </a:solidFill>
                <a:latin typeface="Walbaum Display" panose="02070503090703020303" pitchFamily="18" charset="0"/>
              </a:rPr>
              <a:t>UNDRIP</a:t>
            </a:r>
            <a:endParaRPr lang="en-US" sz="3400" dirty="0">
              <a:solidFill>
                <a:srgbClr val="871518"/>
              </a:solidFill>
              <a:latin typeface="Walbaum Display" panose="02070503090703020303" pitchFamily="18" charset="0"/>
            </a:endParaRPr>
          </a:p>
        </p:txBody>
      </p:sp>
      <p:sp>
        <p:nvSpPr>
          <p:cNvPr id="3" name="Content Placeholder 2"/>
          <p:cNvSpPr>
            <a:spLocks noGrp="1"/>
          </p:cNvSpPr>
          <p:nvPr>
            <p:ph idx="1"/>
          </p:nvPr>
        </p:nvSpPr>
        <p:spPr>
          <a:xfrm>
            <a:off x="454206" y="1737663"/>
            <a:ext cx="8229600" cy="4308360"/>
          </a:xfrm>
        </p:spPr>
        <p:txBody>
          <a:bodyPr>
            <a:normAutofit/>
          </a:bodyPr>
          <a:lstStyle/>
          <a:p>
            <a:pPr marL="0" indent="0">
              <a:lnSpc>
                <a:spcPct val="120000"/>
              </a:lnSpc>
              <a:buNone/>
            </a:pPr>
            <a:r>
              <a:rPr lang="en-CA" sz="1700" b="1" dirty="0">
                <a:solidFill>
                  <a:srgbClr val="871518"/>
                </a:solidFill>
                <a:latin typeface="Avenir Next LT Pro" panose="020B0504020202020204" pitchFamily="34" charset="77"/>
              </a:rPr>
              <a:t>Article 3</a:t>
            </a:r>
            <a:br>
              <a:rPr lang="en-CA" sz="1700" dirty="0">
                <a:solidFill>
                  <a:srgbClr val="871518"/>
                </a:solidFill>
                <a:latin typeface="Avenir Next LT Pro" panose="020B0504020202020204" pitchFamily="34" charset="77"/>
              </a:rPr>
            </a:br>
            <a:r>
              <a:rPr lang="en-CA" sz="1700" dirty="0">
                <a:solidFill>
                  <a:srgbClr val="871518"/>
                </a:solidFill>
                <a:latin typeface="Avenir Next LT Pro" panose="020B0504020202020204" pitchFamily="34" charset="77"/>
              </a:rPr>
              <a:t>Indigenous peoples have the right to self-determination. By virtue of that right they freely determine their political status and freely pursue their economic, social and cultural development.</a:t>
            </a:r>
          </a:p>
          <a:p>
            <a:pPr marL="0" indent="0">
              <a:lnSpc>
                <a:spcPct val="120000"/>
              </a:lnSpc>
              <a:buNone/>
            </a:pPr>
            <a:r>
              <a:rPr lang="en-CA" sz="1700" b="1" dirty="0">
                <a:solidFill>
                  <a:srgbClr val="871518"/>
                </a:solidFill>
                <a:latin typeface="Avenir Next LT Pro" panose="020B0504020202020204" pitchFamily="34" charset="77"/>
              </a:rPr>
              <a:t>Article 4</a:t>
            </a:r>
            <a:br>
              <a:rPr lang="en-CA" sz="1700" dirty="0">
                <a:solidFill>
                  <a:srgbClr val="871518"/>
                </a:solidFill>
                <a:latin typeface="Avenir Next LT Pro" panose="020B0504020202020204" pitchFamily="34" charset="77"/>
              </a:rPr>
            </a:br>
            <a:r>
              <a:rPr lang="en-CA" sz="1700" dirty="0">
                <a:solidFill>
                  <a:srgbClr val="871518"/>
                </a:solidFill>
                <a:latin typeface="Avenir Next LT Pro" panose="020B0504020202020204" pitchFamily="34" charset="77"/>
              </a:rPr>
              <a:t>Indigenous peoples, in exercising their right to self-determination, have the right to autonomy or self-government in matters relating to their internal and local affairs, </a:t>
            </a:r>
            <a:r>
              <a:rPr lang="en-CA" sz="1700" b="1" i="1" dirty="0">
                <a:solidFill>
                  <a:srgbClr val="871518"/>
                </a:solidFill>
                <a:latin typeface="Avenir Next LT Pro" panose="020B0504020202020204" pitchFamily="34" charset="77"/>
              </a:rPr>
              <a:t>as well as ways and means for financing their autonomous functions.</a:t>
            </a:r>
            <a:r>
              <a:rPr lang="en-CA" sz="1700" b="1" i="1" dirty="0">
                <a:solidFill>
                  <a:schemeClr val="bg1"/>
                </a:solidFill>
                <a:latin typeface="Avenir Next LT Pro" panose="020B0504020202020204" pitchFamily="34" charset="77"/>
              </a:rPr>
              <a:t> </a:t>
            </a:r>
            <a:r>
              <a:rPr lang="en-CA" sz="1700" b="1" dirty="0">
                <a:solidFill>
                  <a:srgbClr val="871518"/>
                </a:solidFill>
                <a:latin typeface="Avenir Next LT Pro" panose="020B0504020202020204" pitchFamily="34" charset="77"/>
              </a:rPr>
              <a:t>Article 5</a:t>
            </a:r>
            <a:br>
              <a:rPr lang="en-CA" sz="1700" dirty="0">
                <a:solidFill>
                  <a:srgbClr val="871518"/>
                </a:solidFill>
                <a:latin typeface="Avenir Next LT Pro" panose="020B0504020202020204" pitchFamily="34" charset="77"/>
              </a:rPr>
            </a:br>
            <a:r>
              <a:rPr lang="en-CA" sz="1700" dirty="0">
                <a:solidFill>
                  <a:srgbClr val="871518"/>
                </a:solidFill>
                <a:latin typeface="Avenir Next LT Pro" panose="020B0504020202020204" pitchFamily="34" charset="77"/>
              </a:rPr>
              <a:t>Indigenous peoples have the right to maintain and strengthen their distinct political, legal, economic, social and cultural institutions, while retaining their right to participate fully, if they so choose, in the political, economic, social and cultural life of the State.</a:t>
            </a:r>
          </a:p>
        </p:txBody>
      </p:sp>
      <p:sp>
        <p:nvSpPr>
          <p:cNvPr id="9" name="TextBox 8">
            <a:extLst>
              <a:ext uri="{FF2B5EF4-FFF2-40B4-BE49-F238E27FC236}">
                <a16:creationId xmlns:a16="http://schemas.microsoft.com/office/drawing/2014/main" id="{17F899A2-2FD9-49B5-7B90-1DD0A679192A}"/>
              </a:ext>
            </a:extLst>
          </p:cNvPr>
          <p:cNvSpPr txBox="1"/>
          <p:nvPr/>
        </p:nvSpPr>
        <p:spPr>
          <a:xfrm>
            <a:off x="3071802" y="6358019"/>
            <a:ext cx="3569946" cy="369332"/>
          </a:xfrm>
          <a:prstGeom prst="rect">
            <a:avLst/>
          </a:prstGeom>
          <a:noFill/>
        </p:spPr>
        <p:txBody>
          <a:bodyPr wrap="square" rtlCol="0">
            <a:spAutoFit/>
          </a:bodyPr>
          <a:lstStyle/>
          <a:p>
            <a:pPr algn="r"/>
            <a:r>
              <a:rPr lang="en-US" sz="900" dirty="0">
                <a:solidFill>
                  <a:schemeClr val="bg1"/>
                </a:solidFill>
                <a:latin typeface="Avenir Next LT Pro" panose="020B0504020202020204" pitchFamily="34" charset="0"/>
              </a:rPr>
              <a:t>Kathryn Deo, Barrister &amp; Solicitor</a:t>
            </a:r>
          </a:p>
          <a:p>
            <a:pPr algn="r"/>
            <a:r>
              <a:rPr lang="en-US" sz="900" dirty="0">
                <a:solidFill>
                  <a:schemeClr val="bg1"/>
                </a:solidFill>
                <a:latin typeface="Avenir Next LT Pro" panose="020B0504020202020204" pitchFamily="34" charset="0"/>
              </a:rPr>
              <a:t>&amp; Tim Raybould, PhD</a:t>
            </a:r>
          </a:p>
        </p:txBody>
      </p:sp>
      <p:pic>
        <p:nvPicPr>
          <p:cNvPr id="10" name="Picture 9">
            <a:extLst>
              <a:ext uri="{FF2B5EF4-FFF2-40B4-BE49-F238E27FC236}">
                <a16:creationId xmlns:a16="http://schemas.microsoft.com/office/drawing/2014/main" id="{8DE3AE63-5C00-E827-4900-BA4CCF4C4A2C}"/>
              </a:ext>
            </a:extLst>
          </p:cNvPr>
          <p:cNvPicPr>
            <a:picLocks noChangeAspect="1"/>
          </p:cNvPicPr>
          <p:nvPr/>
        </p:nvPicPr>
        <p:blipFill>
          <a:blip r:embed="rId3"/>
          <a:srcRect/>
          <a:stretch/>
        </p:blipFill>
        <p:spPr>
          <a:xfrm>
            <a:off x="6641748" y="6202020"/>
            <a:ext cx="1417636" cy="531613"/>
          </a:xfrm>
          <a:prstGeom prst="rect">
            <a:avLst/>
          </a:prstGeom>
        </p:spPr>
      </p:pic>
      <p:cxnSp>
        <p:nvCxnSpPr>
          <p:cNvPr id="12" name="Straight Connector 11">
            <a:extLst>
              <a:ext uri="{FF2B5EF4-FFF2-40B4-BE49-F238E27FC236}">
                <a16:creationId xmlns:a16="http://schemas.microsoft.com/office/drawing/2014/main" id="{3D33E23D-A216-967B-024E-5EA54B953186}"/>
              </a:ext>
            </a:extLst>
          </p:cNvPr>
          <p:cNvCxnSpPr>
            <a:cxnSpLocks/>
          </p:cNvCxnSpPr>
          <p:nvPr/>
        </p:nvCxnSpPr>
        <p:spPr>
          <a:xfrm>
            <a:off x="324279" y="6202020"/>
            <a:ext cx="6166957" cy="0"/>
          </a:xfrm>
          <a:prstGeom prst="line">
            <a:avLst/>
          </a:prstGeom>
          <a:ln>
            <a:solidFill>
              <a:srgbClr val="871518"/>
            </a:solidFill>
          </a:ln>
        </p:spPr>
        <p:style>
          <a:lnRef idx="1">
            <a:schemeClr val="accent6"/>
          </a:lnRef>
          <a:fillRef idx="0">
            <a:schemeClr val="accent6"/>
          </a:fillRef>
          <a:effectRef idx="0">
            <a:schemeClr val="accent6"/>
          </a:effectRef>
          <a:fontRef idx="minor">
            <a:schemeClr val="tx1"/>
          </a:fontRef>
        </p:style>
      </p:cxnSp>
      <p:pic>
        <p:nvPicPr>
          <p:cNvPr id="13" name="Picture 12" descr="A logo of a group&#10;&#10;AI-generated content may be incorrect.">
            <a:extLst>
              <a:ext uri="{FF2B5EF4-FFF2-40B4-BE49-F238E27FC236}">
                <a16:creationId xmlns:a16="http://schemas.microsoft.com/office/drawing/2014/main" id="{AA4E839C-2F16-C006-70DC-51E4EF3397DD}"/>
              </a:ext>
            </a:extLst>
          </p:cNvPr>
          <p:cNvPicPr>
            <a:picLocks noChangeAspect="1"/>
          </p:cNvPicPr>
          <p:nvPr/>
        </p:nvPicPr>
        <p:blipFill>
          <a:blip r:embed="rId4"/>
          <a:stretch>
            <a:fillRect/>
          </a:stretch>
        </p:blipFill>
        <p:spPr>
          <a:xfrm>
            <a:off x="8199848" y="6142097"/>
            <a:ext cx="609825" cy="533597"/>
          </a:xfrm>
          <a:prstGeom prst="rect">
            <a:avLst/>
          </a:prstGeom>
        </p:spPr>
      </p:pic>
    </p:spTree>
    <p:extLst>
      <p:ext uri="{BB962C8B-B14F-4D97-AF65-F5344CB8AC3E}">
        <p14:creationId xmlns:p14="http://schemas.microsoft.com/office/powerpoint/2010/main" val="18987968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3C25E1-9DB1-7468-2EB8-FE158BEF7455}"/>
              </a:ext>
            </a:extLst>
          </p:cNvPr>
          <p:cNvPicPr>
            <a:picLocks noChangeAspect="1"/>
          </p:cNvPicPr>
          <p:nvPr/>
        </p:nvPicPr>
        <p:blipFill>
          <a:blip r:embed="rId2"/>
          <a:srcRect/>
          <a:stretch/>
        </p:blipFill>
        <p:spPr>
          <a:xfrm>
            <a:off x="1645920" y="210950"/>
            <a:ext cx="7498080" cy="5623560"/>
          </a:xfrm>
          <a:prstGeom prst="rect">
            <a:avLst/>
          </a:prstGeom>
        </p:spPr>
      </p:pic>
      <p:sp>
        <p:nvSpPr>
          <p:cNvPr id="2" name="Title 1"/>
          <p:cNvSpPr>
            <a:spLocks noGrp="1"/>
          </p:cNvSpPr>
          <p:nvPr>
            <p:ph type="title"/>
          </p:nvPr>
        </p:nvSpPr>
        <p:spPr>
          <a:xfrm>
            <a:off x="457200" y="561207"/>
            <a:ext cx="8229600" cy="1143000"/>
          </a:xfrm>
        </p:spPr>
        <p:txBody>
          <a:bodyPr>
            <a:noAutofit/>
          </a:bodyPr>
          <a:lstStyle/>
          <a:p>
            <a:pPr algn="l"/>
            <a:br>
              <a:rPr lang="en-US" sz="3600" dirty="0">
                <a:solidFill>
                  <a:srgbClr val="871518"/>
                </a:solidFill>
                <a:latin typeface="Walbaum Display" panose="02070503090703020303" pitchFamily="18" charset="0"/>
              </a:rPr>
            </a:br>
            <a:br>
              <a:rPr lang="en-US" sz="3600" dirty="0">
                <a:solidFill>
                  <a:srgbClr val="871518"/>
                </a:solidFill>
                <a:latin typeface="Walbaum Display" panose="02070503090703020303" pitchFamily="18" charset="0"/>
              </a:rPr>
            </a:br>
            <a:r>
              <a:rPr lang="en-US" dirty="0">
                <a:solidFill>
                  <a:srgbClr val="871518"/>
                </a:solidFill>
                <a:latin typeface="Walbaum Display" panose="02070503090703020303" pitchFamily="18" charset="0"/>
              </a:rPr>
              <a:t>UNDRIP - Implementation </a:t>
            </a:r>
          </a:p>
        </p:txBody>
      </p:sp>
      <p:sp>
        <p:nvSpPr>
          <p:cNvPr id="3" name="Content Placeholder 2"/>
          <p:cNvSpPr>
            <a:spLocks noGrp="1"/>
          </p:cNvSpPr>
          <p:nvPr>
            <p:ph idx="1"/>
          </p:nvPr>
        </p:nvSpPr>
        <p:spPr>
          <a:xfrm>
            <a:off x="457200" y="2222745"/>
            <a:ext cx="8229600" cy="1574004"/>
          </a:xfrm>
        </p:spPr>
        <p:txBody>
          <a:bodyPr>
            <a:normAutofit fontScale="92500"/>
          </a:bodyPr>
          <a:lstStyle/>
          <a:p>
            <a:pPr marL="0" indent="0">
              <a:buNone/>
            </a:pPr>
            <a:r>
              <a:rPr lang="en-US" sz="2400" b="1" dirty="0">
                <a:solidFill>
                  <a:srgbClr val="871518"/>
                </a:solidFill>
                <a:latin typeface="Avenir Next LT Pro" panose="020B0504020202020204" pitchFamily="34" charset="77"/>
              </a:rPr>
              <a:t>Article 38</a:t>
            </a:r>
          </a:p>
          <a:p>
            <a:pPr marL="0" indent="0">
              <a:buNone/>
            </a:pPr>
            <a:r>
              <a:rPr lang="en-US" sz="2400" dirty="0">
                <a:solidFill>
                  <a:srgbClr val="871518"/>
                </a:solidFill>
                <a:latin typeface="Avenir Next LT Pro" panose="020B0504020202020204" pitchFamily="34" charset="77"/>
              </a:rPr>
              <a:t>States, in consultation and cooperation with indigenous peoples, shall take the appropriate measures, including legislative measures, to achieve the ends of this Declaration.</a:t>
            </a:r>
          </a:p>
        </p:txBody>
      </p:sp>
      <p:sp>
        <p:nvSpPr>
          <p:cNvPr id="5" name="TextBox 4">
            <a:extLst>
              <a:ext uri="{FF2B5EF4-FFF2-40B4-BE49-F238E27FC236}">
                <a16:creationId xmlns:a16="http://schemas.microsoft.com/office/drawing/2014/main" id="{5BF7CD2C-4DF2-2411-06D6-3179D26F84FF}"/>
              </a:ext>
            </a:extLst>
          </p:cNvPr>
          <p:cNvSpPr txBox="1"/>
          <p:nvPr/>
        </p:nvSpPr>
        <p:spPr>
          <a:xfrm>
            <a:off x="3071802" y="6358019"/>
            <a:ext cx="3569946" cy="369332"/>
          </a:xfrm>
          <a:prstGeom prst="rect">
            <a:avLst/>
          </a:prstGeom>
          <a:noFill/>
        </p:spPr>
        <p:txBody>
          <a:bodyPr wrap="square" rtlCol="0">
            <a:spAutoFit/>
          </a:bodyPr>
          <a:lstStyle/>
          <a:p>
            <a:pPr algn="r"/>
            <a:r>
              <a:rPr lang="en-US" sz="900" dirty="0">
                <a:solidFill>
                  <a:schemeClr val="bg1"/>
                </a:solidFill>
                <a:latin typeface="Avenir Next LT Pro" panose="020B0504020202020204" pitchFamily="34" charset="0"/>
              </a:rPr>
              <a:t>Kathryn Deo, Barrister &amp; Solicitor</a:t>
            </a:r>
          </a:p>
          <a:p>
            <a:pPr algn="r"/>
            <a:r>
              <a:rPr lang="en-US" sz="900" dirty="0">
                <a:solidFill>
                  <a:schemeClr val="bg1"/>
                </a:solidFill>
                <a:latin typeface="Avenir Next LT Pro" panose="020B0504020202020204" pitchFamily="34" charset="0"/>
              </a:rPr>
              <a:t>&amp; Tim Raybould, PhD</a:t>
            </a:r>
          </a:p>
        </p:txBody>
      </p:sp>
      <p:pic>
        <p:nvPicPr>
          <p:cNvPr id="6" name="Picture 5">
            <a:extLst>
              <a:ext uri="{FF2B5EF4-FFF2-40B4-BE49-F238E27FC236}">
                <a16:creationId xmlns:a16="http://schemas.microsoft.com/office/drawing/2014/main" id="{A8F72EF7-F934-3E7A-DD9A-63B6E0F84AF6}"/>
              </a:ext>
            </a:extLst>
          </p:cNvPr>
          <p:cNvPicPr>
            <a:picLocks noChangeAspect="1"/>
          </p:cNvPicPr>
          <p:nvPr/>
        </p:nvPicPr>
        <p:blipFill>
          <a:blip r:embed="rId3"/>
          <a:srcRect/>
          <a:stretch/>
        </p:blipFill>
        <p:spPr>
          <a:xfrm>
            <a:off x="6641748" y="6202020"/>
            <a:ext cx="1417636" cy="531613"/>
          </a:xfrm>
          <a:prstGeom prst="rect">
            <a:avLst/>
          </a:prstGeom>
        </p:spPr>
      </p:pic>
      <p:sp>
        <p:nvSpPr>
          <p:cNvPr id="7" name="TextBox 6">
            <a:extLst>
              <a:ext uri="{FF2B5EF4-FFF2-40B4-BE49-F238E27FC236}">
                <a16:creationId xmlns:a16="http://schemas.microsoft.com/office/drawing/2014/main" id="{EC176A9B-3992-1C1A-9253-33184632A351}"/>
              </a:ext>
            </a:extLst>
          </p:cNvPr>
          <p:cNvSpPr txBox="1"/>
          <p:nvPr/>
        </p:nvSpPr>
        <p:spPr>
          <a:xfrm>
            <a:off x="211528" y="6444862"/>
            <a:ext cx="2860274" cy="230832"/>
          </a:xfrm>
          <a:prstGeom prst="rect">
            <a:avLst/>
          </a:prstGeom>
          <a:noFill/>
        </p:spPr>
        <p:txBody>
          <a:bodyPr wrap="square" rtlCol="0">
            <a:spAutoFit/>
          </a:bodyPr>
          <a:lstStyle/>
          <a:p>
            <a:pPr lvl="0" defTabSz="914400"/>
            <a:r>
              <a:rPr lang="en-US" sz="900" dirty="0">
                <a:solidFill>
                  <a:schemeClr val="bg1"/>
                </a:solidFill>
                <a:latin typeface="Avenir Next LT Pro" panose="020B0504020202020204" pitchFamily="34" charset="0"/>
                <a:cs typeface="Calibri" panose="020F0502020204030204" pitchFamily="34" charset="0"/>
              </a:rPr>
              <a:t>.</a:t>
            </a:r>
          </a:p>
        </p:txBody>
      </p:sp>
      <p:cxnSp>
        <p:nvCxnSpPr>
          <p:cNvPr id="8" name="Straight Connector 7">
            <a:extLst>
              <a:ext uri="{FF2B5EF4-FFF2-40B4-BE49-F238E27FC236}">
                <a16:creationId xmlns:a16="http://schemas.microsoft.com/office/drawing/2014/main" id="{943FB9CA-1C90-E049-A3E2-7FDB2AA2ACAA}"/>
              </a:ext>
            </a:extLst>
          </p:cNvPr>
          <p:cNvCxnSpPr>
            <a:cxnSpLocks/>
          </p:cNvCxnSpPr>
          <p:nvPr/>
        </p:nvCxnSpPr>
        <p:spPr>
          <a:xfrm>
            <a:off x="324279" y="6202020"/>
            <a:ext cx="6166957" cy="0"/>
          </a:xfrm>
          <a:prstGeom prst="line">
            <a:avLst/>
          </a:prstGeom>
          <a:ln>
            <a:solidFill>
              <a:srgbClr val="871518"/>
            </a:solidFill>
          </a:ln>
        </p:spPr>
        <p:style>
          <a:lnRef idx="1">
            <a:schemeClr val="accent6"/>
          </a:lnRef>
          <a:fillRef idx="0">
            <a:schemeClr val="accent6"/>
          </a:fillRef>
          <a:effectRef idx="0">
            <a:schemeClr val="accent6"/>
          </a:effectRef>
          <a:fontRef idx="minor">
            <a:schemeClr val="tx1"/>
          </a:fontRef>
        </p:style>
      </p:cxnSp>
      <p:pic>
        <p:nvPicPr>
          <p:cNvPr id="9" name="Picture 8" descr="A logo of a group&#10;&#10;AI-generated content may be incorrect.">
            <a:extLst>
              <a:ext uri="{FF2B5EF4-FFF2-40B4-BE49-F238E27FC236}">
                <a16:creationId xmlns:a16="http://schemas.microsoft.com/office/drawing/2014/main" id="{90DF3EEF-83FF-05D6-4FB0-93A191E5AA93}"/>
              </a:ext>
            </a:extLst>
          </p:cNvPr>
          <p:cNvPicPr>
            <a:picLocks noChangeAspect="1"/>
          </p:cNvPicPr>
          <p:nvPr/>
        </p:nvPicPr>
        <p:blipFill>
          <a:blip r:embed="rId4"/>
          <a:stretch>
            <a:fillRect/>
          </a:stretch>
        </p:blipFill>
        <p:spPr>
          <a:xfrm>
            <a:off x="8199848" y="6142097"/>
            <a:ext cx="609825" cy="533597"/>
          </a:xfrm>
          <a:prstGeom prst="rect">
            <a:avLst/>
          </a:prstGeom>
        </p:spPr>
      </p:pic>
    </p:spTree>
    <p:extLst>
      <p:ext uri="{BB962C8B-B14F-4D97-AF65-F5344CB8AC3E}">
        <p14:creationId xmlns:p14="http://schemas.microsoft.com/office/powerpoint/2010/main" val="33215933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1911156-3233-4FE6-A8E8-DE6B3D0B5218}"/>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867F2163-0C9B-6C9E-8580-43A515BB459B}"/>
              </a:ext>
            </a:extLst>
          </p:cNvPr>
          <p:cNvPicPr>
            <a:picLocks noChangeAspect="1"/>
          </p:cNvPicPr>
          <p:nvPr/>
        </p:nvPicPr>
        <p:blipFill>
          <a:blip r:embed="rId2"/>
          <a:srcRect/>
          <a:stretch/>
        </p:blipFill>
        <p:spPr>
          <a:xfrm>
            <a:off x="1645920" y="0"/>
            <a:ext cx="7498080" cy="5623560"/>
          </a:xfrm>
          <a:prstGeom prst="rect">
            <a:avLst/>
          </a:prstGeom>
        </p:spPr>
      </p:pic>
      <p:sp>
        <p:nvSpPr>
          <p:cNvPr id="3" name="TextBox 2">
            <a:extLst>
              <a:ext uri="{FF2B5EF4-FFF2-40B4-BE49-F238E27FC236}">
                <a16:creationId xmlns:a16="http://schemas.microsoft.com/office/drawing/2014/main" id="{1DD0D348-875B-FFD9-C033-19E5EC90B6EB}"/>
              </a:ext>
            </a:extLst>
          </p:cNvPr>
          <p:cNvSpPr txBox="1"/>
          <p:nvPr/>
        </p:nvSpPr>
        <p:spPr>
          <a:xfrm>
            <a:off x="531420" y="1958949"/>
            <a:ext cx="7668428" cy="3785652"/>
          </a:xfrm>
          <a:prstGeom prst="rect">
            <a:avLst/>
          </a:prstGeom>
          <a:noFill/>
        </p:spPr>
        <p:txBody>
          <a:bodyPr wrap="square" rtlCol="0">
            <a:spAutoFit/>
          </a:bodyPr>
          <a:lstStyle/>
          <a:p>
            <a:pPr marL="342900" indent="-342900">
              <a:spcAft>
                <a:spcPts val="1800"/>
              </a:spcAft>
              <a:buFont typeface="Arial" panose="020B0604020202020204" pitchFamily="34" charset="0"/>
              <a:buChar char="•"/>
            </a:pPr>
            <a:r>
              <a:rPr lang="en-US" sz="3600" dirty="0">
                <a:solidFill>
                  <a:srgbClr val="871518"/>
                </a:solidFill>
                <a:latin typeface="Avenir Next LT Pro" panose="020B0504020202020204" pitchFamily="34" charset="0"/>
              </a:rPr>
              <a:t>The Governance Continuum</a:t>
            </a:r>
          </a:p>
          <a:p>
            <a:pPr marL="342900" indent="-342900">
              <a:spcAft>
                <a:spcPts val="1800"/>
              </a:spcAft>
              <a:buFont typeface="Arial" panose="020B0604020202020204" pitchFamily="34" charset="0"/>
              <a:buChar char="•"/>
            </a:pPr>
            <a:r>
              <a:rPr lang="en-US" sz="3600" dirty="0">
                <a:solidFill>
                  <a:srgbClr val="871518"/>
                </a:solidFill>
                <a:latin typeface="Avenir Next LT Pro" panose="020B0504020202020204" pitchFamily="34" charset="0"/>
              </a:rPr>
              <a:t>Origins of the FMA </a:t>
            </a:r>
          </a:p>
          <a:p>
            <a:pPr marL="342900" indent="-342900">
              <a:spcAft>
                <a:spcPts val="1800"/>
              </a:spcAft>
              <a:buFont typeface="Arial" panose="020B0604020202020204" pitchFamily="34" charset="0"/>
              <a:buChar char="•"/>
            </a:pPr>
            <a:r>
              <a:rPr lang="en-US" sz="3600" dirty="0">
                <a:solidFill>
                  <a:srgbClr val="871518"/>
                </a:solidFill>
                <a:latin typeface="Avenir Next LT Pro" panose="020B0504020202020204" pitchFamily="34" charset="0"/>
              </a:rPr>
              <a:t>Self-Government</a:t>
            </a:r>
          </a:p>
          <a:p>
            <a:pPr marL="342900" indent="-342900">
              <a:spcAft>
                <a:spcPts val="1800"/>
              </a:spcAft>
              <a:buFont typeface="Arial" panose="020B0604020202020204" pitchFamily="34" charset="0"/>
              <a:buChar char="•"/>
            </a:pPr>
            <a:r>
              <a:rPr lang="en-US" sz="3600" dirty="0">
                <a:solidFill>
                  <a:srgbClr val="871518"/>
                </a:solidFill>
                <a:latin typeface="Avenir Next LT Pro" panose="020B0504020202020204" pitchFamily="34" charset="0"/>
              </a:rPr>
              <a:t>Adaptation Regulations</a:t>
            </a:r>
          </a:p>
          <a:p>
            <a:pPr marL="342900" indent="-342900">
              <a:spcAft>
                <a:spcPts val="1800"/>
              </a:spcAft>
              <a:buFont typeface="Arial" panose="020B0604020202020204" pitchFamily="34" charset="0"/>
              <a:buChar char="•"/>
            </a:pPr>
            <a:r>
              <a:rPr lang="en-US" sz="3600" dirty="0">
                <a:solidFill>
                  <a:srgbClr val="871518"/>
                </a:solidFill>
                <a:latin typeface="Avenir Next LT Pro" panose="020B0504020202020204" pitchFamily="34" charset="0"/>
              </a:rPr>
              <a:t>Taking Action</a:t>
            </a:r>
          </a:p>
        </p:txBody>
      </p:sp>
      <p:sp>
        <p:nvSpPr>
          <p:cNvPr id="9" name="Title 1">
            <a:extLst>
              <a:ext uri="{FF2B5EF4-FFF2-40B4-BE49-F238E27FC236}">
                <a16:creationId xmlns:a16="http://schemas.microsoft.com/office/drawing/2014/main" id="{88F970BD-B608-05A1-CCE8-BB96E61AEFA4}"/>
              </a:ext>
            </a:extLst>
          </p:cNvPr>
          <p:cNvSpPr txBox="1">
            <a:spLocks/>
          </p:cNvSpPr>
          <p:nvPr/>
        </p:nvSpPr>
        <p:spPr>
          <a:xfrm>
            <a:off x="546362" y="815950"/>
            <a:ext cx="5729288" cy="1143000"/>
          </a:xfrm>
          <a:prstGeom prst="rect">
            <a:avLst/>
          </a:prstGeom>
          <a:no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800" dirty="0">
                <a:solidFill>
                  <a:srgbClr val="871518"/>
                </a:solidFill>
                <a:latin typeface="Walbaum Display" panose="02070503090703020303" pitchFamily="18" charset="0"/>
                <a:cs typeface="Helvetica"/>
              </a:rPr>
              <a:t>Overview</a:t>
            </a:r>
          </a:p>
        </p:txBody>
      </p:sp>
      <p:sp>
        <p:nvSpPr>
          <p:cNvPr id="15" name="TextBox 14">
            <a:extLst>
              <a:ext uri="{FF2B5EF4-FFF2-40B4-BE49-F238E27FC236}">
                <a16:creationId xmlns:a16="http://schemas.microsoft.com/office/drawing/2014/main" id="{EE14984B-39EA-3D42-E4B5-ADFB21A46F66}"/>
              </a:ext>
            </a:extLst>
          </p:cNvPr>
          <p:cNvSpPr txBox="1"/>
          <p:nvPr/>
        </p:nvSpPr>
        <p:spPr>
          <a:xfrm>
            <a:off x="3071802" y="6358019"/>
            <a:ext cx="3569946" cy="369332"/>
          </a:xfrm>
          <a:prstGeom prst="rect">
            <a:avLst/>
          </a:prstGeom>
          <a:noFill/>
        </p:spPr>
        <p:txBody>
          <a:bodyPr wrap="square" rtlCol="0">
            <a:spAutoFit/>
          </a:bodyPr>
          <a:lstStyle/>
          <a:p>
            <a:pPr algn="r"/>
            <a:r>
              <a:rPr lang="en-US" sz="900" dirty="0">
                <a:solidFill>
                  <a:schemeClr val="bg1"/>
                </a:solidFill>
                <a:latin typeface="Avenir Next LT Pro" panose="020B0504020202020204" pitchFamily="34" charset="0"/>
              </a:rPr>
              <a:t>Kathryn Deo, Barrister &amp; Solicitor</a:t>
            </a:r>
          </a:p>
          <a:p>
            <a:pPr algn="r"/>
            <a:r>
              <a:rPr lang="en-US" sz="900" dirty="0">
                <a:solidFill>
                  <a:schemeClr val="bg1"/>
                </a:solidFill>
                <a:latin typeface="Avenir Next LT Pro" panose="020B0504020202020204" pitchFamily="34" charset="0"/>
              </a:rPr>
              <a:t>&amp; Tim Raybould, PhD</a:t>
            </a:r>
          </a:p>
        </p:txBody>
      </p:sp>
      <p:pic>
        <p:nvPicPr>
          <p:cNvPr id="16" name="Picture 15">
            <a:extLst>
              <a:ext uri="{FF2B5EF4-FFF2-40B4-BE49-F238E27FC236}">
                <a16:creationId xmlns:a16="http://schemas.microsoft.com/office/drawing/2014/main" id="{8AA0F61A-9EFE-0F7C-6C73-DFB8177B88E7}"/>
              </a:ext>
            </a:extLst>
          </p:cNvPr>
          <p:cNvPicPr>
            <a:picLocks noChangeAspect="1"/>
          </p:cNvPicPr>
          <p:nvPr/>
        </p:nvPicPr>
        <p:blipFill>
          <a:blip r:embed="rId3"/>
          <a:srcRect/>
          <a:stretch/>
        </p:blipFill>
        <p:spPr>
          <a:xfrm>
            <a:off x="6641748" y="6202020"/>
            <a:ext cx="1417636" cy="531613"/>
          </a:xfrm>
          <a:prstGeom prst="rect">
            <a:avLst/>
          </a:prstGeom>
        </p:spPr>
      </p:pic>
      <p:sp>
        <p:nvSpPr>
          <p:cNvPr id="17" name="TextBox 16">
            <a:extLst>
              <a:ext uri="{FF2B5EF4-FFF2-40B4-BE49-F238E27FC236}">
                <a16:creationId xmlns:a16="http://schemas.microsoft.com/office/drawing/2014/main" id="{A61A0E8E-ED3D-BBFF-8D7E-ACD3B2ED16DA}"/>
              </a:ext>
            </a:extLst>
          </p:cNvPr>
          <p:cNvSpPr txBox="1"/>
          <p:nvPr/>
        </p:nvSpPr>
        <p:spPr>
          <a:xfrm>
            <a:off x="211528" y="6444862"/>
            <a:ext cx="2860274" cy="230832"/>
          </a:xfrm>
          <a:prstGeom prst="rect">
            <a:avLst/>
          </a:prstGeom>
          <a:noFill/>
        </p:spPr>
        <p:txBody>
          <a:bodyPr wrap="square" rtlCol="0">
            <a:spAutoFit/>
          </a:bodyPr>
          <a:lstStyle/>
          <a:p>
            <a:pPr lvl="0" defTabSz="914400"/>
            <a:r>
              <a:rPr lang="en-US" sz="900" dirty="0">
                <a:solidFill>
                  <a:schemeClr val="bg1"/>
                </a:solidFill>
                <a:latin typeface="Avenir Next LT Pro" panose="020B0504020202020204" pitchFamily="34" charset="0"/>
                <a:cs typeface="Calibri" panose="020F0502020204030204" pitchFamily="34" charset="0"/>
              </a:rPr>
              <a:t>.</a:t>
            </a:r>
          </a:p>
        </p:txBody>
      </p:sp>
      <p:cxnSp>
        <p:nvCxnSpPr>
          <p:cNvPr id="18" name="Straight Connector 17">
            <a:extLst>
              <a:ext uri="{FF2B5EF4-FFF2-40B4-BE49-F238E27FC236}">
                <a16:creationId xmlns:a16="http://schemas.microsoft.com/office/drawing/2014/main" id="{0BB4ED45-2FD2-F9D2-1560-28407E89FFEC}"/>
              </a:ext>
            </a:extLst>
          </p:cNvPr>
          <p:cNvCxnSpPr>
            <a:cxnSpLocks/>
          </p:cNvCxnSpPr>
          <p:nvPr/>
        </p:nvCxnSpPr>
        <p:spPr>
          <a:xfrm>
            <a:off x="324279" y="6202020"/>
            <a:ext cx="6166957" cy="0"/>
          </a:xfrm>
          <a:prstGeom prst="line">
            <a:avLst/>
          </a:prstGeom>
          <a:ln>
            <a:solidFill>
              <a:srgbClr val="871518"/>
            </a:solidFill>
          </a:ln>
        </p:spPr>
        <p:style>
          <a:lnRef idx="1">
            <a:schemeClr val="accent6"/>
          </a:lnRef>
          <a:fillRef idx="0">
            <a:schemeClr val="accent6"/>
          </a:fillRef>
          <a:effectRef idx="0">
            <a:schemeClr val="accent6"/>
          </a:effectRef>
          <a:fontRef idx="minor">
            <a:schemeClr val="tx1"/>
          </a:fontRef>
        </p:style>
      </p:cxnSp>
      <p:pic>
        <p:nvPicPr>
          <p:cNvPr id="19" name="Picture 18" descr="A logo of a group&#10;&#10;AI-generated content may be incorrect.">
            <a:extLst>
              <a:ext uri="{FF2B5EF4-FFF2-40B4-BE49-F238E27FC236}">
                <a16:creationId xmlns:a16="http://schemas.microsoft.com/office/drawing/2014/main" id="{24559F6A-C992-8387-8CCF-5A7A5C192DD2}"/>
              </a:ext>
            </a:extLst>
          </p:cNvPr>
          <p:cNvPicPr>
            <a:picLocks noChangeAspect="1"/>
          </p:cNvPicPr>
          <p:nvPr/>
        </p:nvPicPr>
        <p:blipFill>
          <a:blip r:embed="rId4"/>
          <a:stretch>
            <a:fillRect/>
          </a:stretch>
        </p:blipFill>
        <p:spPr>
          <a:xfrm>
            <a:off x="8199848" y="6142097"/>
            <a:ext cx="609825" cy="533597"/>
          </a:xfrm>
          <a:prstGeom prst="rect">
            <a:avLst/>
          </a:prstGeom>
        </p:spPr>
      </p:pic>
    </p:spTree>
    <p:extLst>
      <p:ext uri="{BB962C8B-B14F-4D97-AF65-F5344CB8AC3E}">
        <p14:creationId xmlns:p14="http://schemas.microsoft.com/office/powerpoint/2010/main" val="37569865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704A4F8-4AF7-8A11-80CC-637253D9D31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BC3B2EBD-8B8B-4743-79F1-2154BABB8613}"/>
              </a:ext>
            </a:extLst>
          </p:cNvPr>
          <p:cNvPicPr>
            <a:picLocks noChangeAspect="1"/>
          </p:cNvPicPr>
          <p:nvPr/>
        </p:nvPicPr>
        <p:blipFill>
          <a:blip r:embed="rId2"/>
          <a:srcRect/>
          <a:stretch/>
        </p:blipFill>
        <p:spPr>
          <a:xfrm>
            <a:off x="1645920" y="0"/>
            <a:ext cx="7498080" cy="5623560"/>
          </a:xfrm>
          <a:prstGeom prst="rect">
            <a:avLst/>
          </a:prstGeom>
        </p:spPr>
      </p:pic>
      <p:sp>
        <p:nvSpPr>
          <p:cNvPr id="2" name="Title 1">
            <a:extLst>
              <a:ext uri="{FF2B5EF4-FFF2-40B4-BE49-F238E27FC236}">
                <a16:creationId xmlns:a16="http://schemas.microsoft.com/office/drawing/2014/main" id="{47C2D10D-8E26-B34A-C27C-7D351A590373}"/>
              </a:ext>
            </a:extLst>
          </p:cNvPr>
          <p:cNvSpPr>
            <a:spLocks noGrp="1"/>
          </p:cNvSpPr>
          <p:nvPr>
            <p:ph type="title"/>
          </p:nvPr>
        </p:nvSpPr>
        <p:spPr>
          <a:xfrm>
            <a:off x="546362" y="624440"/>
            <a:ext cx="7835638" cy="893463"/>
          </a:xfrm>
          <a:noFill/>
        </p:spPr>
        <p:txBody>
          <a:bodyPr>
            <a:noAutofit/>
          </a:bodyPr>
          <a:lstStyle/>
          <a:p>
            <a:pPr algn="l"/>
            <a:r>
              <a:rPr lang="en-US" sz="3600" dirty="0">
                <a:solidFill>
                  <a:srgbClr val="871518"/>
                </a:solidFill>
                <a:latin typeface="Walbaum Display" panose="02070503090703020303" pitchFamily="18" charset="0"/>
                <a:cs typeface="Helvetica"/>
              </a:rPr>
              <a:t>FMA and Self-Government</a:t>
            </a:r>
          </a:p>
        </p:txBody>
      </p:sp>
      <p:pic>
        <p:nvPicPr>
          <p:cNvPr id="6" name="Picture 5">
            <a:extLst>
              <a:ext uri="{FF2B5EF4-FFF2-40B4-BE49-F238E27FC236}">
                <a16:creationId xmlns:a16="http://schemas.microsoft.com/office/drawing/2014/main" id="{2E484B31-17B9-A17C-A8FF-9B58350E29C0}"/>
              </a:ext>
            </a:extLst>
          </p:cNvPr>
          <p:cNvPicPr>
            <a:picLocks noChangeAspect="1"/>
          </p:cNvPicPr>
          <p:nvPr/>
        </p:nvPicPr>
        <p:blipFill>
          <a:blip r:embed="rId3"/>
          <a:srcRect/>
          <a:stretch/>
        </p:blipFill>
        <p:spPr>
          <a:xfrm>
            <a:off x="6641748" y="6202020"/>
            <a:ext cx="1417636" cy="531613"/>
          </a:xfrm>
          <a:prstGeom prst="rect">
            <a:avLst/>
          </a:prstGeom>
        </p:spPr>
      </p:pic>
      <p:cxnSp>
        <p:nvCxnSpPr>
          <p:cNvPr id="13" name="Straight Connector 12">
            <a:extLst>
              <a:ext uri="{FF2B5EF4-FFF2-40B4-BE49-F238E27FC236}">
                <a16:creationId xmlns:a16="http://schemas.microsoft.com/office/drawing/2014/main" id="{ACACCD2C-BBEE-E966-F373-4F9705BC8BFB}"/>
              </a:ext>
            </a:extLst>
          </p:cNvPr>
          <p:cNvCxnSpPr>
            <a:cxnSpLocks/>
          </p:cNvCxnSpPr>
          <p:nvPr/>
        </p:nvCxnSpPr>
        <p:spPr>
          <a:xfrm>
            <a:off x="324279" y="6202020"/>
            <a:ext cx="6166957" cy="0"/>
          </a:xfrm>
          <a:prstGeom prst="line">
            <a:avLst/>
          </a:prstGeom>
          <a:ln>
            <a:solidFill>
              <a:srgbClr val="871518"/>
            </a:solidFill>
          </a:ln>
        </p:spPr>
        <p:style>
          <a:lnRef idx="1">
            <a:schemeClr val="accent6"/>
          </a:lnRef>
          <a:fillRef idx="0">
            <a:schemeClr val="accent6"/>
          </a:fillRef>
          <a:effectRef idx="0">
            <a:schemeClr val="accent6"/>
          </a:effectRef>
          <a:fontRef idx="minor">
            <a:schemeClr val="tx1"/>
          </a:fontRef>
        </p:style>
      </p:cxnSp>
      <p:sp>
        <p:nvSpPr>
          <p:cNvPr id="3" name="TextBox 2">
            <a:extLst>
              <a:ext uri="{FF2B5EF4-FFF2-40B4-BE49-F238E27FC236}">
                <a16:creationId xmlns:a16="http://schemas.microsoft.com/office/drawing/2014/main" id="{7F99E092-5B8B-3969-E60A-F3F8A49B8A21}"/>
              </a:ext>
            </a:extLst>
          </p:cNvPr>
          <p:cNvSpPr txBox="1"/>
          <p:nvPr/>
        </p:nvSpPr>
        <p:spPr>
          <a:xfrm>
            <a:off x="546362" y="1682368"/>
            <a:ext cx="7400661" cy="4462760"/>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dirty="0">
                <a:solidFill>
                  <a:srgbClr val="871518"/>
                </a:solidFill>
                <a:latin typeface="Avenir Next LT Pro" panose="020B0504020202020204" pitchFamily="34" charset="0"/>
              </a:rPr>
              <a:t>c</a:t>
            </a:r>
            <a:r>
              <a:rPr kumimoji="0" lang="en-US" sz="1800" b="0" i="0" u="none" strike="noStrike" kern="1200" cap="none" spc="0" normalizeH="0" baseline="0" noProof="0" dirty="0">
                <a:ln>
                  <a:noFill/>
                </a:ln>
                <a:solidFill>
                  <a:srgbClr val="871518"/>
                </a:solidFill>
                <a:effectLst/>
                <a:uLnTx/>
                <a:uFillTx/>
                <a:latin typeface="Avenir Next LT Pro" panose="020B0504020202020204" pitchFamily="34" charset="0"/>
                <a:ea typeface="+mn-ea"/>
                <a:cs typeface="+mn-cs"/>
              </a:rPr>
              <a:t>lose to 30 self-governing Indigenous governments in Canada, under 16 different SGAs, treaties and other arrangements </a:t>
            </a:r>
          </a:p>
          <a:p>
            <a:pPr marL="285750" marR="0" lvl="0" indent="-28575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871518"/>
                </a:solidFill>
                <a:effectLst/>
                <a:uLnTx/>
                <a:uFillTx/>
                <a:latin typeface="Avenir Next LT Pro" panose="020B0504020202020204" pitchFamily="34" charset="0"/>
                <a:ea typeface="+mn-ea"/>
                <a:cs typeface="+mn-cs"/>
              </a:rPr>
              <a:t>Westbank First Nation is self-governing; its enabling legislation contemplates regulations adapting the FMA (s. 8.1)</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dirty="0">
                <a:solidFill>
                  <a:srgbClr val="871518"/>
                </a:solidFill>
                <a:latin typeface="Avenir Next LT Pro" panose="020B0504020202020204" pitchFamily="34" charset="0"/>
              </a:rPr>
              <a:t>m</a:t>
            </a:r>
            <a:r>
              <a:rPr kumimoji="0" lang="en-US" sz="1800" b="0" i="0" u="none" strike="noStrike" kern="1200" cap="none" spc="0" normalizeH="0" baseline="0" noProof="0" dirty="0">
                <a:ln>
                  <a:noFill/>
                </a:ln>
                <a:solidFill>
                  <a:srgbClr val="871518"/>
                </a:solidFill>
                <a:effectLst/>
                <a:uLnTx/>
                <a:uFillTx/>
                <a:latin typeface="Avenir Next LT Pro" panose="020B0504020202020204" pitchFamily="34" charset="0"/>
                <a:ea typeface="+mn-ea"/>
                <a:cs typeface="+mn-cs"/>
              </a:rPr>
              <a:t>any First Nations scheduled to the FMA are also negotiating self-government arrangements, e.g.:</a:t>
            </a:r>
          </a:p>
          <a:p>
            <a:pPr marL="742950" marR="0" lvl="1" indent="-285750" algn="l" defTabSz="457200" rtl="0" eaLnBrk="1" fontAlgn="auto" latinLnBrk="0" hangingPunct="1">
              <a:lnSpc>
                <a:spcPct val="100000"/>
              </a:lnSpc>
              <a:spcBef>
                <a:spcPts val="0"/>
              </a:spcBef>
              <a:spcAft>
                <a:spcPts val="600"/>
              </a:spcAft>
              <a:buClrTx/>
              <a:buSzTx/>
              <a:buFont typeface="Courier New" panose="02070309020205020404" pitchFamily="49" charset="0"/>
              <a:buChar char="o"/>
              <a:tabLst/>
              <a:defRPr/>
            </a:pPr>
            <a:r>
              <a:rPr kumimoji="0" lang="en-US" sz="1800" b="0" i="0" u="none" strike="noStrike" kern="1200" cap="none" spc="0" normalizeH="0" baseline="0" noProof="0" dirty="0">
                <a:ln>
                  <a:noFill/>
                </a:ln>
                <a:solidFill>
                  <a:srgbClr val="871518"/>
                </a:solidFill>
                <a:effectLst/>
                <a:uLnTx/>
                <a:uFillTx/>
                <a:latin typeface="Avenir Next LT Pro" panose="020B0504020202020204" pitchFamily="34" charset="0"/>
                <a:ea typeface="+mn-ea"/>
                <a:cs typeface="+mn-cs"/>
              </a:rPr>
              <a:t>Musqueam Indian Band</a:t>
            </a:r>
          </a:p>
          <a:p>
            <a:pPr marL="742950" marR="0" lvl="1" indent="-285750" algn="l" defTabSz="457200" rtl="0" eaLnBrk="1" fontAlgn="auto" latinLnBrk="0" hangingPunct="1">
              <a:lnSpc>
                <a:spcPct val="100000"/>
              </a:lnSpc>
              <a:spcBef>
                <a:spcPts val="0"/>
              </a:spcBef>
              <a:spcAft>
                <a:spcPts val="600"/>
              </a:spcAft>
              <a:buClrTx/>
              <a:buSzTx/>
              <a:buFont typeface="Courier New" panose="02070309020205020404" pitchFamily="49" charset="0"/>
              <a:buChar char="o"/>
              <a:tabLst/>
              <a:defRPr/>
            </a:pPr>
            <a:r>
              <a:rPr kumimoji="0" lang="en-US" sz="1800" b="0" i="0" u="none" strike="noStrike" kern="1200" cap="none" spc="0" normalizeH="0" baseline="0" noProof="0" dirty="0">
                <a:ln>
                  <a:noFill/>
                </a:ln>
                <a:solidFill>
                  <a:srgbClr val="871518"/>
                </a:solidFill>
                <a:effectLst/>
                <a:uLnTx/>
                <a:uFillTx/>
                <a:latin typeface="Avenir Next LT Pro" panose="020B0504020202020204" pitchFamily="34" charset="0"/>
                <a:ea typeface="+mn-ea"/>
                <a:cs typeface="+mn-cs"/>
              </a:rPr>
              <a:t>Williams Lake First Nation</a:t>
            </a:r>
          </a:p>
          <a:p>
            <a:pPr marL="742950" marR="0" lvl="1" indent="-285750" algn="l" defTabSz="457200" rtl="0" eaLnBrk="1" fontAlgn="auto" latinLnBrk="0" hangingPunct="1">
              <a:lnSpc>
                <a:spcPct val="100000"/>
              </a:lnSpc>
              <a:spcBef>
                <a:spcPts val="0"/>
              </a:spcBef>
              <a:spcAft>
                <a:spcPts val="600"/>
              </a:spcAft>
              <a:buClrTx/>
              <a:buSzTx/>
              <a:buFont typeface="Courier New" panose="02070309020205020404" pitchFamily="49" charset="0"/>
              <a:buChar char="o"/>
              <a:tabLst/>
              <a:defRPr/>
            </a:pPr>
            <a:r>
              <a:rPr kumimoji="0" lang="en-US" sz="1800" b="0" i="0" u="none" strike="noStrike" kern="1200" cap="none" spc="0" normalizeH="0" baseline="0" noProof="0" dirty="0">
                <a:ln>
                  <a:noFill/>
                </a:ln>
                <a:solidFill>
                  <a:srgbClr val="871518"/>
                </a:solidFill>
                <a:effectLst/>
                <a:uLnTx/>
                <a:uFillTx/>
                <a:latin typeface="Avenir Next LT Pro" panose="020B0504020202020204" pitchFamily="34" charset="0"/>
                <a:ea typeface="+mn-ea"/>
                <a:cs typeface="+mn-cs"/>
              </a:rPr>
              <a:t>Te’mexw Treaty Association members (Beecher Bay (SC’IȺNEW), Malahat, Snaw-Naw-As, Songhees and T’Sou-ke)</a:t>
            </a:r>
          </a:p>
          <a:p>
            <a:pPr marL="742950" marR="0" lvl="1" indent="-285750" algn="l" defTabSz="457200" rtl="0" eaLnBrk="1" fontAlgn="auto" latinLnBrk="0" hangingPunct="1">
              <a:lnSpc>
                <a:spcPct val="100000"/>
              </a:lnSpc>
              <a:spcBef>
                <a:spcPts val="0"/>
              </a:spcBef>
              <a:spcAft>
                <a:spcPts val="1200"/>
              </a:spcAft>
              <a:buClrTx/>
              <a:buSzTx/>
              <a:buFont typeface="Courier New" panose="02070309020205020404" pitchFamily="49" charset="0"/>
              <a:buChar char="o"/>
              <a:tabLst/>
              <a:defRPr/>
            </a:pPr>
            <a:r>
              <a:rPr kumimoji="0" lang="en-US" sz="1800" b="0" i="0" u="none" strike="noStrike" kern="1200" cap="none" spc="0" normalizeH="0" baseline="0" noProof="0" dirty="0">
                <a:ln>
                  <a:noFill/>
                </a:ln>
                <a:solidFill>
                  <a:srgbClr val="871518"/>
                </a:solidFill>
                <a:effectLst/>
                <a:uLnTx/>
                <a:uFillTx/>
                <a:latin typeface="Avenir Next LT Pro" panose="020B0504020202020204" pitchFamily="34" charset="0"/>
                <a:ea typeface="+mn-ea"/>
                <a:cs typeface="+mn-cs"/>
              </a:rPr>
              <a:t>signatories and potential signatories to the Anishinabek Nation Governance Agreement (“ANGA”)</a:t>
            </a:r>
          </a:p>
          <a:p>
            <a:pPr marL="285750" marR="0" lvl="0" indent="-28575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dirty="0">
                <a:solidFill>
                  <a:srgbClr val="871518"/>
                </a:solidFill>
                <a:latin typeface="Avenir Next LT Pro" panose="020B0504020202020204" pitchFamily="34" charset="0"/>
              </a:rPr>
              <a:t>m</a:t>
            </a:r>
            <a:r>
              <a:rPr kumimoji="0" lang="en-US" sz="1800" b="0" i="0" u="none" strike="noStrike" kern="1200" cap="none" spc="0" normalizeH="0" baseline="0" noProof="0" dirty="0">
                <a:ln>
                  <a:noFill/>
                </a:ln>
                <a:solidFill>
                  <a:srgbClr val="871518"/>
                </a:solidFill>
                <a:effectLst/>
                <a:uLnTx/>
                <a:uFillTx/>
                <a:latin typeface="Avenir Next LT Pro" panose="020B0504020202020204" pitchFamily="34" charset="0"/>
                <a:ea typeface="+mn-ea"/>
                <a:cs typeface="+mn-cs"/>
              </a:rPr>
              <a:t>any of these communities are already taxing under the FMA</a:t>
            </a:r>
          </a:p>
        </p:txBody>
      </p:sp>
      <p:pic>
        <p:nvPicPr>
          <p:cNvPr id="9" name="Picture 8" descr="A logo of a group&#10;&#10;AI-generated content may be incorrect.">
            <a:extLst>
              <a:ext uri="{FF2B5EF4-FFF2-40B4-BE49-F238E27FC236}">
                <a16:creationId xmlns:a16="http://schemas.microsoft.com/office/drawing/2014/main" id="{D6C6905C-1DDE-A6B6-00FF-7758366D6B54}"/>
              </a:ext>
            </a:extLst>
          </p:cNvPr>
          <p:cNvPicPr>
            <a:picLocks noChangeAspect="1"/>
          </p:cNvPicPr>
          <p:nvPr/>
        </p:nvPicPr>
        <p:blipFill>
          <a:blip r:embed="rId4"/>
          <a:stretch>
            <a:fillRect/>
          </a:stretch>
        </p:blipFill>
        <p:spPr>
          <a:xfrm>
            <a:off x="8199848" y="6142097"/>
            <a:ext cx="609825" cy="533597"/>
          </a:xfrm>
          <a:prstGeom prst="rect">
            <a:avLst/>
          </a:prstGeom>
        </p:spPr>
      </p:pic>
    </p:spTree>
    <p:extLst>
      <p:ext uri="{BB962C8B-B14F-4D97-AF65-F5344CB8AC3E}">
        <p14:creationId xmlns:p14="http://schemas.microsoft.com/office/powerpoint/2010/main" val="22127549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3AA9A398-DB77-A7DC-7CBD-2C3C97FE9ECC}"/>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59356F8F-1809-DBF8-4C85-E5A6520E3D68}"/>
              </a:ext>
            </a:extLst>
          </p:cNvPr>
          <p:cNvPicPr>
            <a:picLocks noChangeAspect="1"/>
          </p:cNvPicPr>
          <p:nvPr/>
        </p:nvPicPr>
        <p:blipFill>
          <a:blip r:embed="rId2"/>
          <a:srcRect/>
          <a:stretch/>
        </p:blipFill>
        <p:spPr>
          <a:xfrm>
            <a:off x="1575582" y="0"/>
            <a:ext cx="7498080" cy="5623560"/>
          </a:xfrm>
          <a:prstGeom prst="rect">
            <a:avLst/>
          </a:prstGeom>
        </p:spPr>
      </p:pic>
      <p:sp>
        <p:nvSpPr>
          <p:cNvPr id="2" name="Title 1">
            <a:extLst>
              <a:ext uri="{FF2B5EF4-FFF2-40B4-BE49-F238E27FC236}">
                <a16:creationId xmlns:a16="http://schemas.microsoft.com/office/drawing/2014/main" id="{18BEF92F-197F-EFDB-DEC6-EB1D5A24F4DB}"/>
              </a:ext>
            </a:extLst>
          </p:cNvPr>
          <p:cNvSpPr>
            <a:spLocks noGrp="1"/>
          </p:cNvSpPr>
          <p:nvPr>
            <p:ph type="title"/>
          </p:nvPr>
        </p:nvSpPr>
        <p:spPr>
          <a:xfrm>
            <a:off x="324278" y="719015"/>
            <a:ext cx="7092521" cy="972068"/>
          </a:xfrm>
          <a:noFill/>
        </p:spPr>
        <p:txBody>
          <a:bodyPr>
            <a:noAutofit/>
          </a:bodyPr>
          <a:lstStyle/>
          <a:p>
            <a:pPr algn="l"/>
            <a:r>
              <a:rPr lang="en-US" sz="3600" dirty="0">
                <a:solidFill>
                  <a:srgbClr val="871518"/>
                </a:solidFill>
                <a:latin typeface="Walbaum Display" panose="02070503090703020303" pitchFamily="18" charset="0"/>
                <a:cs typeface="Helvetica"/>
              </a:rPr>
              <a:t>Evolution to Self-Government</a:t>
            </a:r>
          </a:p>
        </p:txBody>
      </p:sp>
      <p:sp>
        <p:nvSpPr>
          <p:cNvPr id="3" name="TextBox 2">
            <a:extLst>
              <a:ext uri="{FF2B5EF4-FFF2-40B4-BE49-F238E27FC236}">
                <a16:creationId xmlns:a16="http://schemas.microsoft.com/office/drawing/2014/main" id="{86B7620C-A65B-55AC-5E97-B9877D2D56F9}"/>
              </a:ext>
            </a:extLst>
          </p:cNvPr>
          <p:cNvSpPr txBox="1"/>
          <p:nvPr/>
        </p:nvSpPr>
        <p:spPr>
          <a:xfrm>
            <a:off x="432062" y="1697365"/>
            <a:ext cx="7400661" cy="4247317"/>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dirty="0">
                <a:solidFill>
                  <a:srgbClr val="871518"/>
                </a:solidFill>
                <a:latin typeface="Avenir Next LT Pro" panose="020B0504020202020204" pitchFamily="34" charset="77"/>
              </a:rPr>
              <a:t>f</a:t>
            </a:r>
            <a:r>
              <a:rPr kumimoji="0" lang="en-US" sz="1800" b="0" i="0" u="none" strike="noStrike" kern="1200" cap="none" spc="0" normalizeH="0" baseline="0" noProof="0" dirty="0" err="1">
                <a:ln>
                  <a:noFill/>
                </a:ln>
                <a:solidFill>
                  <a:srgbClr val="871518"/>
                </a:solidFill>
                <a:effectLst/>
                <a:uLnTx/>
                <a:uFillTx/>
                <a:latin typeface="Avenir Next LT Pro" panose="020B0504020202020204" pitchFamily="34" charset="77"/>
                <a:ea typeface="+mn-ea"/>
                <a:cs typeface="+mn-cs"/>
              </a:rPr>
              <a:t>ramers</a:t>
            </a:r>
            <a:r>
              <a:rPr kumimoji="0" lang="en-US" sz="1800" b="0" i="0" u="none" strike="noStrike" kern="1200" cap="none" spc="0" normalizeH="0" baseline="0" noProof="0" dirty="0">
                <a:ln>
                  <a:noFill/>
                </a:ln>
                <a:solidFill>
                  <a:srgbClr val="871518"/>
                </a:solidFill>
                <a:effectLst/>
                <a:uLnTx/>
                <a:uFillTx/>
                <a:latin typeface="Avenir Next LT Pro" panose="020B0504020202020204" pitchFamily="34" charset="77"/>
                <a:ea typeface="+mn-ea"/>
                <a:cs typeface="+mn-cs"/>
              </a:rPr>
              <a:t> of the FMA always contemplated that self-governments would have the option of benefiting from the tools of the FMA, including exercising tax powers infrastructure </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871518"/>
                </a:solidFill>
                <a:effectLst/>
                <a:uLnTx/>
                <a:uFillTx/>
                <a:latin typeface="Avenir Next LT Pro" panose="020B0504020202020204" pitchFamily="34" charset="77"/>
                <a:ea typeface="+mn-ea"/>
                <a:cs typeface="+mn-cs"/>
              </a:rPr>
              <a:t>FMA s.141 provides for FMA to be adapted for the benefit of SGIGs:</a:t>
            </a:r>
          </a:p>
          <a:p>
            <a:pPr marL="637200" marR="0" lvl="1" indent="0" algn="l" defTabSz="4572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871518"/>
                </a:solidFill>
                <a:effectLst/>
                <a:uLnTx/>
                <a:uFillTx/>
                <a:latin typeface="Avenir Next LT Pro" panose="020B0504020202020204" pitchFamily="34" charset="77"/>
                <a:ea typeface="+mn-ea"/>
                <a:cs typeface="+mn-cs"/>
              </a:rPr>
              <a:t>141 (1) For the purpose of enabling an Indigenous group that is a party to a treaty, land claims agreement or self-government agreement with Canada to benefit from the provisions of this Act or obtain the services of any body established under this Act, the Governor in Council may make any regulations that the Governor in Council considers necessary, including regulations </a:t>
            </a:r>
          </a:p>
          <a:p>
            <a:pPr marL="980100" marR="0" lvl="1" indent="-342900" algn="l" defTabSz="457200" rtl="0" eaLnBrk="1" fontAlgn="auto" latinLnBrk="0" hangingPunct="1">
              <a:lnSpc>
                <a:spcPct val="100000"/>
              </a:lnSpc>
              <a:spcBef>
                <a:spcPts val="0"/>
              </a:spcBef>
              <a:spcAft>
                <a:spcPts val="600"/>
              </a:spcAft>
              <a:buClrTx/>
              <a:buSzTx/>
              <a:buFontTx/>
              <a:buAutoNum type="alphaLcParenBoth"/>
              <a:tabLst/>
              <a:defRPr/>
            </a:pPr>
            <a:r>
              <a:rPr kumimoji="0" lang="en-US" sz="1600" b="0" i="0" u="none" strike="noStrike" kern="1200" cap="none" spc="0" normalizeH="0" baseline="0" noProof="0" dirty="0">
                <a:ln>
                  <a:noFill/>
                </a:ln>
                <a:solidFill>
                  <a:srgbClr val="871518"/>
                </a:solidFill>
                <a:effectLst/>
                <a:uLnTx/>
                <a:uFillTx/>
                <a:latin typeface="Avenir Next LT Pro" panose="020B0504020202020204" pitchFamily="34" charset="77"/>
                <a:ea typeface="+mn-ea"/>
                <a:cs typeface="+mn-cs"/>
              </a:rPr>
              <a:t>adapting any provision of this Act or of any regulation made under this Act; and</a:t>
            </a:r>
          </a:p>
          <a:p>
            <a:pPr marL="980100" marR="0" lvl="1" indent="-342900" algn="l" defTabSz="457200" rtl="0" eaLnBrk="1" fontAlgn="auto" latinLnBrk="0" hangingPunct="1">
              <a:lnSpc>
                <a:spcPct val="100000"/>
              </a:lnSpc>
              <a:spcBef>
                <a:spcPts val="0"/>
              </a:spcBef>
              <a:spcAft>
                <a:spcPts val="0"/>
              </a:spcAft>
              <a:buClrTx/>
              <a:buSzTx/>
              <a:buFontTx/>
              <a:buAutoNum type="alphaLcParenBoth"/>
              <a:tabLst/>
              <a:defRPr/>
            </a:pPr>
            <a:r>
              <a:rPr kumimoji="0" lang="en-US" sz="1600" b="0" i="0" u="none" strike="noStrike" kern="1200" cap="none" spc="0" normalizeH="0" baseline="0" noProof="0" dirty="0">
                <a:ln>
                  <a:noFill/>
                </a:ln>
                <a:solidFill>
                  <a:srgbClr val="871518"/>
                </a:solidFill>
                <a:effectLst/>
                <a:uLnTx/>
                <a:uFillTx/>
                <a:latin typeface="Avenir Next LT Pro" panose="020B0504020202020204" pitchFamily="34" charset="77"/>
                <a:ea typeface="+mn-ea"/>
                <a:cs typeface="+mn-cs"/>
              </a:rPr>
              <a:t>restricting the application of any provision of this Act or of any regulation made under this Act.</a:t>
            </a:r>
            <a:endParaRPr kumimoji="0" lang="en-US" sz="2000" b="0" i="0" u="none" strike="noStrike" kern="1200" cap="none" spc="0" normalizeH="0" baseline="0" noProof="0" dirty="0">
              <a:ln>
                <a:noFill/>
              </a:ln>
              <a:solidFill>
                <a:srgbClr val="871518"/>
              </a:solidFill>
              <a:effectLst/>
              <a:uLnTx/>
              <a:uFillTx/>
              <a:latin typeface="Avenir Next LT Pro" panose="020B0504020202020204" pitchFamily="34" charset="77"/>
              <a:ea typeface="+mn-ea"/>
              <a:cs typeface="+mn-cs"/>
            </a:endParaRPr>
          </a:p>
        </p:txBody>
      </p:sp>
      <p:pic>
        <p:nvPicPr>
          <p:cNvPr id="8" name="Picture 7">
            <a:extLst>
              <a:ext uri="{FF2B5EF4-FFF2-40B4-BE49-F238E27FC236}">
                <a16:creationId xmlns:a16="http://schemas.microsoft.com/office/drawing/2014/main" id="{F01C0C9E-1FC1-AF12-9790-D0C66120F98A}"/>
              </a:ext>
            </a:extLst>
          </p:cNvPr>
          <p:cNvPicPr>
            <a:picLocks noChangeAspect="1"/>
          </p:cNvPicPr>
          <p:nvPr/>
        </p:nvPicPr>
        <p:blipFill>
          <a:blip r:embed="rId3"/>
          <a:srcRect/>
          <a:stretch/>
        </p:blipFill>
        <p:spPr>
          <a:xfrm>
            <a:off x="6641748" y="6202020"/>
            <a:ext cx="1417636" cy="531613"/>
          </a:xfrm>
          <a:prstGeom prst="rect">
            <a:avLst/>
          </a:prstGeom>
        </p:spPr>
      </p:pic>
      <p:cxnSp>
        <p:nvCxnSpPr>
          <p:cNvPr id="10" name="Straight Connector 9">
            <a:extLst>
              <a:ext uri="{FF2B5EF4-FFF2-40B4-BE49-F238E27FC236}">
                <a16:creationId xmlns:a16="http://schemas.microsoft.com/office/drawing/2014/main" id="{C9B469BC-DD7C-537D-CB26-F105F6076B7A}"/>
              </a:ext>
            </a:extLst>
          </p:cNvPr>
          <p:cNvCxnSpPr>
            <a:cxnSpLocks/>
          </p:cNvCxnSpPr>
          <p:nvPr/>
        </p:nvCxnSpPr>
        <p:spPr>
          <a:xfrm>
            <a:off x="324279" y="6202020"/>
            <a:ext cx="6166957" cy="0"/>
          </a:xfrm>
          <a:prstGeom prst="line">
            <a:avLst/>
          </a:prstGeom>
          <a:ln>
            <a:solidFill>
              <a:srgbClr val="871518"/>
            </a:solidFill>
          </a:ln>
        </p:spPr>
        <p:style>
          <a:lnRef idx="1">
            <a:schemeClr val="accent6"/>
          </a:lnRef>
          <a:fillRef idx="0">
            <a:schemeClr val="accent6"/>
          </a:fillRef>
          <a:effectRef idx="0">
            <a:schemeClr val="accent6"/>
          </a:effectRef>
          <a:fontRef idx="minor">
            <a:schemeClr val="tx1"/>
          </a:fontRef>
        </p:style>
      </p:cxnSp>
      <p:pic>
        <p:nvPicPr>
          <p:cNvPr id="12" name="Picture 11" descr="A logo of a group&#10;&#10;AI-generated content may be incorrect.">
            <a:extLst>
              <a:ext uri="{FF2B5EF4-FFF2-40B4-BE49-F238E27FC236}">
                <a16:creationId xmlns:a16="http://schemas.microsoft.com/office/drawing/2014/main" id="{2C42FE6F-8D34-96EF-3737-AC48A4241A59}"/>
              </a:ext>
            </a:extLst>
          </p:cNvPr>
          <p:cNvPicPr>
            <a:picLocks noChangeAspect="1"/>
          </p:cNvPicPr>
          <p:nvPr/>
        </p:nvPicPr>
        <p:blipFill>
          <a:blip r:embed="rId4"/>
          <a:stretch>
            <a:fillRect/>
          </a:stretch>
        </p:blipFill>
        <p:spPr>
          <a:xfrm>
            <a:off x="8199848" y="6142097"/>
            <a:ext cx="609825" cy="533597"/>
          </a:xfrm>
          <a:prstGeom prst="rect">
            <a:avLst/>
          </a:prstGeom>
        </p:spPr>
      </p:pic>
    </p:spTree>
    <p:extLst>
      <p:ext uri="{BB962C8B-B14F-4D97-AF65-F5344CB8AC3E}">
        <p14:creationId xmlns:p14="http://schemas.microsoft.com/office/powerpoint/2010/main" val="16437141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49C8A225-D261-F2EA-D38F-BBEA97229047}"/>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C50628D1-E5E3-669D-8AC6-96BDDE549143}"/>
              </a:ext>
            </a:extLst>
          </p:cNvPr>
          <p:cNvPicPr>
            <a:picLocks noChangeAspect="1"/>
          </p:cNvPicPr>
          <p:nvPr/>
        </p:nvPicPr>
        <p:blipFill>
          <a:blip r:embed="rId2"/>
          <a:srcRect/>
          <a:stretch/>
        </p:blipFill>
        <p:spPr>
          <a:xfrm>
            <a:off x="1645920" y="233013"/>
            <a:ext cx="7498080" cy="5623560"/>
          </a:xfrm>
          <a:prstGeom prst="rect">
            <a:avLst/>
          </a:prstGeom>
        </p:spPr>
      </p:pic>
      <p:sp>
        <p:nvSpPr>
          <p:cNvPr id="2" name="Title 1">
            <a:extLst>
              <a:ext uri="{FF2B5EF4-FFF2-40B4-BE49-F238E27FC236}">
                <a16:creationId xmlns:a16="http://schemas.microsoft.com/office/drawing/2014/main" id="{E7B4D86E-37E1-52E7-3283-56174EF6C0E3}"/>
              </a:ext>
            </a:extLst>
          </p:cNvPr>
          <p:cNvSpPr>
            <a:spLocks noGrp="1"/>
          </p:cNvSpPr>
          <p:nvPr>
            <p:ph type="title"/>
          </p:nvPr>
        </p:nvSpPr>
        <p:spPr>
          <a:xfrm>
            <a:off x="546362" y="130649"/>
            <a:ext cx="4940038" cy="1871862"/>
          </a:xfrm>
          <a:noFill/>
        </p:spPr>
        <p:txBody>
          <a:bodyPr>
            <a:noAutofit/>
          </a:bodyPr>
          <a:lstStyle/>
          <a:p>
            <a:pPr algn="l"/>
            <a:r>
              <a:rPr lang="en-US" sz="3600" dirty="0">
                <a:solidFill>
                  <a:srgbClr val="871518"/>
                </a:solidFill>
                <a:latin typeface="Walbaum Display" panose="02070503090703020303" pitchFamily="18" charset="0"/>
                <a:cs typeface="Helvetica"/>
              </a:rPr>
              <a:t>Developing Regulations for Self-governments</a:t>
            </a:r>
          </a:p>
        </p:txBody>
      </p:sp>
      <p:sp>
        <p:nvSpPr>
          <p:cNvPr id="3" name="TextBox 2">
            <a:extLst>
              <a:ext uri="{FF2B5EF4-FFF2-40B4-BE49-F238E27FC236}">
                <a16:creationId xmlns:a16="http://schemas.microsoft.com/office/drawing/2014/main" id="{4232D10A-29D8-ADE5-AEFD-A35D458EE4BA}"/>
              </a:ext>
            </a:extLst>
          </p:cNvPr>
          <p:cNvSpPr txBox="1"/>
          <p:nvPr/>
        </p:nvSpPr>
        <p:spPr>
          <a:xfrm>
            <a:off x="546362" y="1917984"/>
            <a:ext cx="7400661" cy="3262432"/>
          </a:xfrm>
          <a:prstGeom prst="rect">
            <a:avLst/>
          </a:prstGeom>
          <a:noFill/>
        </p:spPr>
        <p:txBody>
          <a:bodyPr wrap="square" rtlCol="0">
            <a:spAutoFit/>
          </a:bodyPr>
          <a:lstStyle/>
          <a:p>
            <a:pPr marL="180000" marR="0" lvl="0" indent="0" algn="l"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871518"/>
                </a:solidFill>
                <a:effectLst/>
                <a:uLnTx/>
                <a:uFillTx/>
                <a:latin typeface="Avenir Next LT Pro" panose="020B0504020202020204" pitchFamily="34" charset="77"/>
                <a:ea typeface="+mn-ea"/>
                <a:cs typeface="+mn-cs"/>
              </a:rPr>
              <a:t>Modern First Nations Legislation Annotated</a:t>
            </a:r>
            <a:r>
              <a:rPr kumimoji="0" lang="en-US" sz="1600" b="1" i="0" u="none" strike="noStrike" kern="1200" cap="none" spc="0" normalizeH="0" baseline="0" noProof="0" dirty="0">
                <a:ln>
                  <a:noFill/>
                </a:ln>
                <a:solidFill>
                  <a:srgbClr val="871518"/>
                </a:solidFill>
                <a:effectLst/>
                <a:uLnTx/>
                <a:uFillTx/>
                <a:latin typeface="Avenir Next LT Pro" panose="020B0504020202020204" pitchFamily="34" charset="77"/>
                <a:ea typeface="+mn-ea"/>
                <a:cs typeface="+mn-cs"/>
              </a:rPr>
              <a:t>, 2012 Edition, Paul Salembier et. al; commentary on FMA s. 141:</a:t>
            </a:r>
          </a:p>
          <a:p>
            <a:pPr marL="18000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871518"/>
              </a:solidFill>
              <a:effectLst/>
              <a:uLnTx/>
              <a:uFillTx/>
              <a:latin typeface="Avenir Next LT Pro" panose="020B0504020202020204" pitchFamily="34" charset="77"/>
              <a:ea typeface="+mn-ea"/>
              <a:cs typeface="+mn-cs"/>
            </a:endParaRPr>
          </a:p>
          <a:p>
            <a:pPr marL="18000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871518"/>
                </a:solidFill>
                <a:effectLst/>
                <a:uLnTx/>
                <a:uFillTx/>
                <a:latin typeface="Avenir Next LT Pro" panose="020B0504020202020204" pitchFamily="34" charset="77"/>
                <a:ea typeface="+mn-ea"/>
                <a:cs typeface="+mn-cs"/>
              </a:rPr>
              <a:t>“These groups [that have negotiated self-government agreements] could, however, request that regulations be made under this section to enable them to </a:t>
            </a:r>
            <a:r>
              <a:rPr kumimoji="0" lang="en-US" sz="1600" b="1" i="0" u="none" strike="noStrike" kern="1200" cap="none" spc="0" normalizeH="0" baseline="0" noProof="0" dirty="0">
                <a:ln>
                  <a:noFill/>
                </a:ln>
                <a:solidFill>
                  <a:srgbClr val="871518"/>
                </a:solidFill>
                <a:effectLst/>
                <a:uLnTx/>
                <a:uFillTx/>
                <a:latin typeface="Avenir Next LT Pro" panose="020B0504020202020204" pitchFamily="34" charset="77"/>
                <a:ea typeface="+mn-ea"/>
                <a:cs typeface="+mn-cs"/>
              </a:rPr>
              <a:t>exercise powers </a:t>
            </a:r>
            <a:r>
              <a:rPr kumimoji="0" lang="en-US" sz="1600" b="0" i="0" u="none" strike="noStrike" kern="1200" cap="none" spc="0" normalizeH="0" baseline="0" noProof="0" dirty="0">
                <a:ln>
                  <a:noFill/>
                </a:ln>
                <a:solidFill>
                  <a:srgbClr val="871518"/>
                </a:solidFill>
                <a:effectLst/>
                <a:uLnTx/>
                <a:uFillTx/>
                <a:latin typeface="Avenir Next LT Pro" panose="020B0504020202020204" pitchFamily="34" charset="77"/>
                <a:ea typeface="+mn-ea"/>
                <a:cs typeface="+mn-cs"/>
              </a:rPr>
              <a:t>or become borrowing members under the FNFSMA. Because the FSFMA is geared to First Nations that have been exercising taxation power under s. 83 of the </a:t>
            </a:r>
            <a:r>
              <a:rPr kumimoji="0" lang="en-US" sz="1600" b="0" i="1" u="none" strike="noStrike" kern="1200" cap="none" spc="0" normalizeH="0" baseline="0" noProof="0" dirty="0">
                <a:ln>
                  <a:noFill/>
                </a:ln>
                <a:solidFill>
                  <a:srgbClr val="871518"/>
                </a:solidFill>
                <a:effectLst/>
                <a:uLnTx/>
                <a:uFillTx/>
                <a:latin typeface="Avenir Next LT Pro" panose="020B0504020202020204" pitchFamily="34" charset="77"/>
                <a:ea typeface="+mn-ea"/>
                <a:cs typeface="+mn-cs"/>
              </a:rPr>
              <a:t>Indian Act</a:t>
            </a:r>
            <a:r>
              <a:rPr kumimoji="0" lang="en-US" sz="1600" b="0" i="0" u="none" strike="noStrike" kern="1200" cap="none" spc="0" normalizeH="0" baseline="0" noProof="0" dirty="0">
                <a:ln>
                  <a:noFill/>
                </a:ln>
                <a:solidFill>
                  <a:srgbClr val="871518"/>
                </a:solidFill>
                <a:effectLst/>
                <a:uLnTx/>
                <a:uFillTx/>
                <a:latin typeface="Avenir Next LT Pro" panose="020B0504020202020204" pitchFamily="34" charset="77"/>
                <a:ea typeface="+mn-ea"/>
                <a:cs typeface="+mn-cs"/>
              </a:rPr>
              <a:t>, </a:t>
            </a:r>
            <a:r>
              <a:rPr kumimoji="0" lang="en-US" sz="1600" b="1" i="0" u="none" strike="noStrike" kern="1200" cap="none" spc="0" normalizeH="0" baseline="0" noProof="0" dirty="0">
                <a:ln>
                  <a:noFill/>
                </a:ln>
                <a:solidFill>
                  <a:srgbClr val="871518"/>
                </a:solidFill>
                <a:effectLst/>
                <a:uLnTx/>
                <a:uFillTx/>
                <a:latin typeface="Avenir Next LT Pro" panose="020B0504020202020204" pitchFamily="34" charset="77"/>
                <a:ea typeface="+mn-ea"/>
                <a:cs typeface="+mn-cs"/>
              </a:rPr>
              <a:t>certain accommodations may be necessary in order for the FNFSMA to apply properly to </a:t>
            </a:r>
            <a:r>
              <a:rPr kumimoji="0" lang="en-US" sz="1600" b="0" i="0" u="none" strike="noStrike" kern="1200" cap="none" spc="0" normalizeH="0" baseline="0" noProof="0" dirty="0">
                <a:ln>
                  <a:noFill/>
                </a:ln>
                <a:solidFill>
                  <a:srgbClr val="871518"/>
                </a:solidFill>
                <a:effectLst/>
                <a:uLnTx/>
                <a:uFillTx/>
                <a:latin typeface="Avenir Next LT Pro" panose="020B0504020202020204" pitchFamily="34" charset="77"/>
                <a:ea typeface="+mn-ea"/>
                <a:cs typeface="+mn-cs"/>
              </a:rPr>
              <a:t>such</a:t>
            </a:r>
            <a:r>
              <a:rPr kumimoji="0" lang="en-US" sz="1600" b="1" i="0" u="none" strike="noStrike" kern="1200" cap="none" spc="0" normalizeH="0" baseline="0" noProof="0" dirty="0">
                <a:ln>
                  <a:noFill/>
                </a:ln>
                <a:solidFill>
                  <a:srgbClr val="871518"/>
                </a:solidFill>
                <a:effectLst/>
                <a:uLnTx/>
                <a:uFillTx/>
                <a:latin typeface="Avenir Next LT Pro" panose="020B0504020202020204" pitchFamily="34" charset="77"/>
                <a:ea typeface="+mn-ea"/>
                <a:cs typeface="+mn-cs"/>
              </a:rPr>
              <a:t> self-governing aboriginal groups. Regulations made under this section can therefore adapt the provisions of the FNFSMA</a:t>
            </a:r>
            <a:r>
              <a:rPr kumimoji="0" lang="en-US" sz="1600" b="1" i="1" u="none" strike="noStrike" kern="1200" cap="none" spc="0" normalizeH="0" baseline="0" noProof="0" dirty="0">
                <a:ln>
                  <a:noFill/>
                </a:ln>
                <a:solidFill>
                  <a:srgbClr val="871518"/>
                </a:solidFill>
                <a:effectLst/>
                <a:uLnTx/>
                <a:uFillTx/>
                <a:latin typeface="Avenir Next LT Pro" panose="020B0504020202020204" pitchFamily="34" charset="77"/>
                <a:ea typeface="+mn-ea"/>
                <a:cs typeface="+mn-cs"/>
              </a:rPr>
              <a:t> in whatever manner is necessary in order to achieve this objective</a:t>
            </a:r>
            <a:r>
              <a:rPr kumimoji="0" lang="en-US" sz="1600" b="0" i="0" u="none" strike="noStrike" kern="1200" cap="none" spc="0" normalizeH="0" baseline="0" noProof="0" dirty="0">
                <a:ln>
                  <a:noFill/>
                </a:ln>
                <a:solidFill>
                  <a:srgbClr val="871518"/>
                </a:solidFill>
                <a:effectLst/>
                <a:uLnTx/>
                <a:uFillTx/>
                <a:latin typeface="Avenir Next LT Pro" panose="020B0504020202020204" pitchFamily="34" charset="77"/>
                <a:ea typeface="+mn-ea"/>
                <a:cs typeface="+mn-cs"/>
              </a:rPr>
              <a:t>.“ </a:t>
            </a:r>
          </a:p>
          <a:p>
            <a:pPr marL="18000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871518"/>
                </a:solidFill>
                <a:effectLst/>
                <a:uLnTx/>
                <a:uFillTx/>
                <a:latin typeface="Avenir Next LT Pro" panose="020B0504020202020204" pitchFamily="34" charset="77"/>
                <a:ea typeface="+mn-ea"/>
                <a:cs typeface="+mn-cs"/>
              </a:rPr>
              <a:t>(p. 201) (emphasis added)</a:t>
            </a:r>
            <a:r>
              <a:rPr kumimoji="0" lang="en-US" sz="1800" b="0" i="0" u="none" strike="noStrike" kern="1200" cap="none" spc="0" normalizeH="0" baseline="0" noProof="0" dirty="0">
                <a:ln>
                  <a:noFill/>
                </a:ln>
                <a:solidFill>
                  <a:srgbClr val="871518"/>
                </a:solidFill>
                <a:effectLst/>
                <a:uLnTx/>
                <a:uFillTx/>
                <a:latin typeface="Calibri"/>
                <a:ea typeface="+mn-ea"/>
                <a:cs typeface="+mn-cs"/>
              </a:rPr>
              <a:t> </a:t>
            </a:r>
            <a:r>
              <a:rPr kumimoji="0" lang="en-US" sz="1800" b="0" i="0" u="none" strike="noStrike" kern="1200" cap="none" spc="0" normalizeH="0" baseline="0" noProof="0" dirty="0">
                <a:ln>
                  <a:noFill/>
                </a:ln>
                <a:solidFill>
                  <a:prstClr val="white"/>
                </a:solidFill>
                <a:effectLst/>
                <a:uLnTx/>
                <a:uFillTx/>
                <a:latin typeface="Calibri"/>
                <a:ea typeface="+mn-ea"/>
                <a:cs typeface="+mn-cs"/>
              </a:rPr>
              <a:t>accommodations may be necessary in order for t</a:t>
            </a:r>
            <a:endParaRPr kumimoji="0" lang="en-CA"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D0296A36-A097-C1F2-FFF9-FF620C874704}"/>
              </a:ext>
            </a:extLst>
          </p:cNvPr>
          <p:cNvPicPr>
            <a:picLocks noChangeAspect="1"/>
          </p:cNvPicPr>
          <p:nvPr/>
        </p:nvPicPr>
        <p:blipFill>
          <a:blip r:embed="rId3"/>
          <a:srcRect/>
          <a:stretch/>
        </p:blipFill>
        <p:spPr>
          <a:xfrm>
            <a:off x="6641748" y="6202020"/>
            <a:ext cx="1417636" cy="531613"/>
          </a:xfrm>
          <a:prstGeom prst="rect">
            <a:avLst/>
          </a:prstGeom>
        </p:spPr>
      </p:pic>
      <p:cxnSp>
        <p:nvCxnSpPr>
          <p:cNvPr id="12" name="Straight Connector 11">
            <a:extLst>
              <a:ext uri="{FF2B5EF4-FFF2-40B4-BE49-F238E27FC236}">
                <a16:creationId xmlns:a16="http://schemas.microsoft.com/office/drawing/2014/main" id="{73C4A5E0-1594-5DBE-AAE5-AF6AEC83A331}"/>
              </a:ext>
            </a:extLst>
          </p:cNvPr>
          <p:cNvCxnSpPr>
            <a:cxnSpLocks/>
          </p:cNvCxnSpPr>
          <p:nvPr/>
        </p:nvCxnSpPr>
        <p:spPr>
          <a:xfrm>
            <a:off x="324279" y="6202020"/>
            <a:ext cx="6166957" cy="0"/>
          </a:xfrm>
          <a:prstGeom prst="line">
            <a:avLst/>
          </a:prstGeom>
          <a:ln>
            <a:solidFill>
              <a:srgbClr val="871518"/>
            </a:solidFill>
          </a:ln>
        </p:spPr>
        <p:style>
          <a:lnRef idx="1">
            <a:schemeClr val="accent6"/>
          </a:lnRef>
          <a:fillRef idx="0">
            <a:schemeClr val="accent6"/>
          </a:fillRef>
          <a:effectRef idx="0">
            <a:schemeClr val="accent6"/>
          </a:effectRef>
          <a:fontRef idx="minor">
            <a:schemeClr val="tx1"/>
          </a:fontRef>
        </p:style>
      </p:cxnSp>
      <p:pic>
        <p:nvPicPr>
          <p:cNvPr id="14" name="Picture 13" descr="A logo of a group&#10;&#10;AI-generated content may be incorrect.">
            <a:extLst>
              <a:ext uri="{FF2B5EF4-FFF2-40B4-BE49-F238E27FC236}">
                <a16:creationId xmlns:a16="http://schemas.microsoft.com/office/drawing/2014/main" id="{8715A145-D764-84B3-65F6-6E8D4CADE3BA}"/>
              </a:ext>
            </a:extLst>
          </p:cNvPr>
          <p:cNvPicPr>
            <a:picLocks noChangeAspect="1"/>
          </p:cNvPicPr>
          <p:nvPr/>
        </p:nvPicPr>
        <p:blipFill>
          <a:blip r:embed="rId4"/>
          <a:stretch>
            <a:fillRect/>
          </a:stretch>
        </p:blipFill>
        <p:spPr>
          <a:xfrm>
            <a:off x="8199848" y="6142097"/>
            <a:ext cx="609825" cy="533597"/>
          </a:xfrm>
          <a:prstGeom prst="rect">
            <a:avLst/>
          </a:prstGeom>
        </p:spPr>
      </p:pic>
    </p:spTree>
    <p:extLst>
      <p:ext uri="{BB962C8B-B14F-4D97-AF65-F5344CB8AC3E}">
        <p14:creationId xmlns:p14="http://schemas.microsoft.com/office/powerpoint/2010/main" val="36956939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6F767C-A32B-168C-A650-0706D8D158A3}"/>
            </a:ext>
          </a:extLst>
        </p:cNvPr>
        <p:cNvGrpSpPr/>
        <p:nvPr/>
      </p:nvGrpSpPr>
      <p:grpSpPr>
        <a:xfrm>
          <a:off x="0" y="0"/>
          <a:ext cx="0" cy="0"/>
          <a:chOff x="0" y="0"/>
          <a:chExt cx="0" cy="0"/>
        </a:xfrm>
      </p:grpSpPr>
      <p:pic>
        <p:nvPicPr>
          <p:cNvPr id="5" name="Picture 4" descr="A red background with a red border&#10;&#10;AI-generated content may be incorrect.">
            <a:extLst>
              <a:ext uri="{FF2B5EF4-FFF2-40B4-BE49-F238E27FC236}">
                <a16:creationId xmlns:a16="http://schemas.microsoft.com/office/drawing/2014/main" id="{377E253D-E471-3467-B8D3-12EA5E186CE2}"/>
              </a:ext>
            </a:extLst>
          </p:cNvPr>
          <p:cNvPicPr>
            <a:picLocks noChangeAspect="1"/>
          </p:cNvPicPr>
          <p:nvPr/>
        </p:nvPicPr>
        <p:blipFill>
          <a:blip r:embed="rId2"/>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8F8C0EA0-764C-4D3E-05DB-D8347817F90E}"/>
              </a:ext>
            </a:extLst>
          </p:cNvPr>
          <p:cNvSpPr>
            <a:spLocks noGrp="1"/>
          </p:cNvSpPr>
          <p:nvPr>
            <p:ph type="ctrTitle"/>
          </p:nvPr>
        </p:nvSpPr>
        <p:spPr/>
        <p:txBody>
          <a:bodyPr>
            <a:normAutofit/>
          </a:bodyPr>
          <a:lstStyle/>
          <a:p>
            <a:r>
              <a:rPr lang="en-US" sz="3600" dirty="0">
                <a:latin typeface="Walbaum Display" panose="02070503090703020303" pitchFamily="18" charset="0"/>
              </a:rPr>
              <a:t>Adaptation Regulations</a:t>
            </a:r>
          </a:p>
        </p:txBody>
      </p:sp>
    </p:spTree>
    <p:extLst>
      <p:ext uri="{BB962C8B-B14F-4D97-AF65-F5344CB8AC3E}">
        <p14:creationId xmlns:p14="http://schemas.microsoft.com/office/powerpoint/2010/main" val="36221952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00B43719-E626-5A94-10D9-747DCAB2E939}"/>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33367BE1-E37A-D095-D0D2-38EE7831C3AC}"/>
              </a:ext>
            </a:extLst>
          </p:cNvPr>
          <p:cNvPicPr>
            <a:picLocks noChangeAspect="1"/>
          </p:cNvPicPr>
          <p:nvPr/>
        </p:nvPicPr>
        <p:blipFill>
          <a:blip r:embed="rId2"/>
          <a:srcRect/>
          <a:stretch/>
        </p:blipFill>
        <p:spPr>
          <a:xfrm>
            <a:off x="1645920" y="0"/>
            <a:ext cx="7498080" cy="5623560"/>
          </a:xfrm>
          <a:prstGeom prst="rect">
            <a:avLst/>
          </a:prstGeom>
        </p:spPr>
      </p:pic>
      <p:sp>
        <p:nvSpPr>
          <p:cNvPr id="2" name="Title 1">
            <a:extLst>
              <a:ext uri="{FF2B5EF4-FFF2-40B4-BE49-F238E27FC236}">
                <a16:creationId xmlns:a16="http://schemas.microsoft.com/office/drawing/2014/main" id="{44A38911-2FAB-3F0A-8090-0B1FB69C5756}"/>
              </a:ext>
            </a:extLst>
          </p:cNvPr>
          <p:cNvSpPr>
            <a:spLocks noGrp="1"/>
          </p:cNvSpPr>
          <p:nvPr>
            <p:ph type="title"/>
          </p:nvPr>
        </p:nvSpPr>
        <p:spPr>
          <a:xfrm>
            <a:off x="472508" y="507755"/>
            <a:ext cx="4853026" cy="1024486"/>
          </a:xfrm>
          <a:noFill/>
        </p:spPr>
        <p:txBody>
          <a:bodyPr>
            <a:noAutofit/>
          </a:bodyPr>
          <a:lstStyle/>
          <a:p>
            <a:pPr algn="l"/>
            <a:r>
              <a:rPr lang="en-US" sz="3600" dirty="0">
                <a:solidFill>
                  <a:srgbClr val="871518"/>
                </a:solidFill>
                <a:latin typeface="Walbaum Display" panose="02070503090703020303" pitchFamily="18" charset="0"/>
                <a:cs typeface="Helvetica"/>
              </a:rPr>
              <a:t>Shifting Federal Policy</a:t>
            </a:r>
          </a:p>
        </p:txBody>
      </p:sp>
      <p:sp>
        <p:nvSpPr>
          <p:cNvPr id="3" name="TextBox 2">
            <a:extLst>
              <a:ext uri="{FF2B5EF4-FFF2-40B4-BE49-F238E27FC236}">
                <a16:creationId xmlns:a16="http://schemas.microsoft.com/office/drawing/2014/main" id="{8A35B1A7-00E4-3B84-409A-0AA468AC0F4D}"/>
              </a:ext>
            </a:extLst>
          </p:cNvPr>
          <p:cNvSpPr txBox="1"/>
          <p:nvPr/>
        </p:nvSpPr>
        <p:spPr>
          <a:xfrm>
            <a:off x="472507" y="1743472"/>
            <a:ext cx="7400661" cy="4247317"/>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871518"/>
                </a:solidFill>
                <a:latin typeface="Avenir Next LT Pro" panose="020B0504020202020204" pitchFamily="34" charset="77"/>
              </a:rPr>
              <a:t>t</a:t>
            </a:r>
            <a:r>
              <a:rPr kumimoji="0" lang="en-US" sz="1800" b="0" i="0" u="none" strike="noStrike" kern="1200" cap="none" spc="0" normalizeH="0" baseline="0" noProof="0" dirty="0">
                <a:ln>
                  <a:noFill/>
                </a:ln>
                <a:solidFill>
                  <a:srgbClr val="871518"/>
                </a:solidFill>
                <a:effectLst/>
                <a:uLnTx/>
                <a:uFillTx/>
                <a:latin typeface="Avenir Next LT Pro" panose="020B0504020202020204" pitchFamily="34" charset="77"/>
                <a:ea typeface="+mn-ea"/>
                <a:cs typeface="+mn-cs"/>
              </a:rPr>
              <a:t>oday there are no regulations adapting the FMA for the benefit of self-governments who wish to use the tax powers under the FMA, or borrow using tax revenues</a:t>
            </a:r>
            <a:endParaRPr kumimoji="0" lang="en-US" sz="1800" b="0" i="0" u="none" strike="noStrike" kern="1200" cap="none" spc="0" normalizeH="0" baseline="0" noProof="0" dirty="0">
              <a:ln>
                <a:noFill/>
              </a:ln>
              <a:solidFill>
                <a:srgbClr val="C0504D">
                  <a:lumMod val="50000"/>
                </a:srgbClr>
              </a:solidFill>
              <a:effectLst/>
              <a:uLnTx/>
              <a:uFillTx/>
              <a:latin typeface="Avenir Next LT Pro" panose="020B0504020202020204" pitchFamily="34" charset="77"/>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871518"/>
              </a:solidFill>
              <a:effectLst/>
              <a:uLnTx/>
              <a:uFillTx/>
              <a:latin typeface="Avenir Next LT Pro" panose="020B0504020202020204" pitchFamily="34" charset="77"/>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871518"/>
                </a:solidFill>
                <a:latin typeface="Avenir Next LT Pro" panose="020B0504020202020204" pitchFamily="34" charset="77"/>
              </a:rPr>
              <a:t>c</a:t>
            </a:r>
            <a:r>
              <a:rPr kumimoji="0" lang="en-US" sz="1800" b="0" i="0" u="none" strike="noStrike" kern="1200" cap="none" spc="0" normalizeH="0" baseline="0" noProof="0" dirty="0">
                <a:ln>
                  <a:noFill/>
                </a:ln>
                <a:solidFill>
                  <a:srgbClr val="871518"/>
                </a:solidFill>
                <a:effectLst/>
                <a:uLnTx/>
                <a:uFillTx/>
                <a:latin typeface="Avenir Next LT Pro" panose="020B0504020202020204" pitchFamily="34" charset="77"/>
                <a:ea typeface="+mn-ea"/>
                <a:cs typeface="+mn-cs"/>
              </a:rPr>
              <a:t>ontrary to intention of the framers of the FMA, at some point federal policy (Finance Canada), became that not all parts of the FMA would apply to self-governments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871518"/>
              </a:solidFill>
              <a:effectLst/>
              <a:uLnTx/>
              <a:uFillTx/>
              <a:latin typeface="Avenir Next LT Pro" panose="020B0504020202020204" pitchFamily="34" charset="77"/>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871518"/>
                </a:solidFill>
                <a:effectLst/>
                <a:uLnTx/>
                <a:uFillTx/>
                <a:latin typeface="Avenir Next LT Pro" panose="020B0504020202020204" pitchFamily="34" charset="77"/>
                <a:ea typeface="+mn-ea"/>
                <a:cs typeface="+mn-cs"/>
              </a:rPr>
              <a:t>Finance Canada is currently reviewing this policy considering representations made by self-governing First Nations and those negotiating self-government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871518"/>
              </a:solidFill>
              <a:effectLst/>
              <a:uLnTx/>
              <a:uFillTx/>
              <a:latin typeface="Avenir Next" panose="020B0503020202020204" pitchFamily="34"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US" altLang="en-US" dirty="0">
                <a:solidFill>
                  <a:srgbClr val="871518"/>
                </a:solidFill>
                <a:latin typeface="Avenir Next LT Pro" panose="020B0504020202020204" pitchFamily="34" charset="0"/>
              </a:rPr>
              <a:t>w</a:t>
            </a:r>
            <a:r>
              <a:rPr kumimoji="0" lang="en-US" altLang="en-US" sz="1800" b="0" i="0" u="none" strike="noStrike" kern="1200" cap="none" spc="0" normalizeH="0" baseline="0" noProof="0" dirty="0">
                <a:ln>
                  <a:noFill/>
                </a:ln>
                <a:solidFill>
                  <a:srgbClr val="871518"/>
                </a:solidFill>
                <a:effectLst/>
                <a:uLnTx/>
                <a:uFillTx/>
                <a:latin typeface="Avenir Next LT Pro" panose="020B0504020202020204" pitchFamily="34" charset="0"/>
                <a:ea typeface="+mn-ea"/>
                <a:cs typeface="+mn-cs"/>
              </a:rPr>
              <a:t>hile Canada has decided to not provide self-governments with access to the FMA taxation regime at this time, Canada is willing for its officials to engage further with stakeholders</a:t>
            </a:r>
          </a:p>
        </p:txBody>
      </p:sp>
      <p:pic>
        <p:nvPicPr>
          <p:cNvPr id="9" name="Picture 8">
            <a:extLst>
              <a:ext uri="{FF2B5EF4-FFF2-40B4-BE49-F238E27FC236}">
                <a16:creationId xmlns:a16="http://schemas.microsoft.com/office/drawing/2014/main" id="{EA417FEE-C58F-E2D3-43B0-49AAF3C93498}"/>
              </a:ext>
            </a:extLst>
          </p:cNvPr>
          <p:cNvPicPr>
            <a:picLocks noChangeAspect="1"/>
          </p:cNvPicPr>
          <p:nvPr/>
        </p:nvPicPr>
        <p:blipFill>
          <a:blip r:embed="rId3"/>
          <a:srcRect/>
          <a:stretch/>
        </p:blipFill>
        <p:spPr>
          <a:xfrm>
            <a:off x="6641748" y="6202020"/>
            <a:ext cx="1417636" cy="531613"/>
          </a:xfrm>
          <a:prstGeom prst="rect">
            <a:avLst/>
          </a:prstGeom>
        </p:spPr>
      </p:pic>
      <p:cxnSp>
        <p:nvCxnSpPr>
          <p:cNvPr id="12" name="Straight Connector 11">
            <a:extLst>
              <a:ext uri="{FF2B5EF4-FFF2-40B4-BE49-F238E27FC236}">
                <a16:creationId xmlns:a16="http://schemas.microsoft.com/office/drawing/2014/main" id="{B5B4DD2A-53C0-9FFD-F4F2-EE8E9BFC588B}"/>
              </a:ext>
            </a:extLst>
          </p:cNvPr>
          <p:cNvCxnSpPr>
            <a:cxnSpLocks/>
          </p:cNvCxnSpPr>
          <p:nvPr/>
        </p:nvCxnSpPr>
        <p:spPr>
          <a:xfrm>
            <a:off x="324279" y="6202020"/>
            <a:ext cx="6166957" cy="0"/>
          </a:xfrm>
          <a:prstGeom prst="line">
            <a:avLst/>
          </a:prstGeom>
          <a:ln>
            <a:solidFill>
              <a:srgbClr val="871518"/>
            </a:solidFill>
          </a:ln>
        </p:spPr>
        <p:style>
          <a:lnRef idx="1">
            <a:schemeClr val="accent6"/>
          </a:lnRef>
          <a:fillRef idx="0">
            <a:schemeClr val="accent6"/>
          </a:fillRef>
          <a:effectRef idx="0">
            <a:schemeClr val="accent6"/>
          </a:effectRef>
          <a:fontRef idx="minor">
            <a:schemeClr val="tx1"/>
          </a:fontRef>
        </p:style>
      </p:cxnSp>
      <p:pic>
        <p:nvPicPr>
          <p:cNvPr id="14" name="Picture 13" descr="A logo of a group&#10;&#10;AI-generated content may be incorrect.">
            <a:extLst>
              <a:ext uri="{FF2B5EF4-FFF2-40B4-BE49-F238E27FC236}">
                <a16:creationId xmlns:a16="http://schemas.microsoft.com/office/drawing/2014/main" id="{8E8E4AD8-0574-516B-E9E2-022AF241F210}"/>
              </a:ext>
            </a:extLst>
          </p:cNvPr>
          <p:cNvPicPr>
            <a:picLocks noChangeAspect="1"/>
          </p:cNvPicPr>
          <p:nvPr/>
        </p:nvPicPr>
        <p:blipFill>
          <a:blip r:embed="rId4"/>
          <a:stretch>
            <a:fillRect/>
          </a:stretch>
        </p:blipFill>
        <p:spPr>
          <a:xfrm>
            <a:off x="8199848" y="6142097"/>
            <a:ext cx="609825" cy="533597"/>
          </a:xfrm>
          <a:prstGeom prst="rect">
            <a:avLst/>
          </a:prstGeom>
        </p:spPr>
      </p:pic>
    </p:spTree>
    <p:extLst>
      <p:ext uri="{BB962C8B-B14F-4D97-AF65-F5344CB8AC3E}">
        <p14:creationId xmlns:p14="http://schemas.microsoft.com/office/powerpoint/2010/main" val="2613635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CD980268-8056-F0B2-6F4B-F0A543E0A9F9}"/>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74E44D4B-857E-B2A9-F1AF-EC3C38FB7BAA}"/>
              </a:ext>
            </a:extLst>
          </p:cNvPr>
          <p:cNvPicPr>
            <a:picLocks noChangeAspect="1"/>
          </p:cNvPicPr>
          <p:nvPr/>
        </p:nvPicPr>
        <p:blipFill>
          <a:blip r:embed="rId3"/>
          <a:srcRect/>
          <a:stretch/>
        </p:blipFill>
        <p:spPr>
          <a:xfrm>
            <a:off x="1645920" y="0"/>
            <a:ext cx="7498080" cy="5623560"/>
          </a:xfrm>
          <a:prstGeom prst="rect">
            <a:avLst/>
          </a:prstGeom>
        </p:spPr>
      </p:pic>
      <p:sp>
        <p:nvSpPr>
          <p:cNvPr id="2" name="Title 1">
            <a:extLst>
              <a:ext uri="{FF2B5EF4-FFF2-40B4-BE49-F238E27FC236}">
                <a16:creationId xmlns:a16="http://schemas.microsoft.com/office/drawing/2014/main" id="{16733E1D-F791-BE04-8A80-255588FA687B}"/>
              </a:ext>
            </a:extLst>
          </p:cNvPr>
          <p:cNvSpPr>
            <a:spLocks noGrp="1"/>
          </p:cNvSpPr>
          <p:nvPr>
            <p:ph type="title"/>
          </p:nvPr>
        </p:nvSpPr>
        <p:spPr>
          <a:xfrm>
            <a:off x="546361" y="655979"/>
            <a:ext cx="7082105" cy="1143000"/>
          </a:xfrm>
          <a:noFill/>
        </p:spPr>
        <p:txBody>
          <a:bodyPr>
            <a:noAutofit/>
          </a:bodyPr>
          <a:lstStyle/>
          <a:p>
            <a:pPr algn="l"/>
            <a:r>
              <a:rPr lang="en-US" sz="3600" dirty="0">
                <a:solidFill>
                  <a:srgbClr val="871518"/>
                </a:solidFill>
                <a:latin typeface="Walbaum Display" panose="02070503090703020303" pitchFamily="18" charset="0"/>
                <a:cs typeface="Helvetica"/>
              </a:rPr>
              <a:t>FMA Adaptation Regulations </a:t>
            </a:r>
          </a:p>
        </p:txBody>
      </p:sp>
      <p:sp>
        <p:nvSpPr>
          <p:cNvPr id="3" name="TextBox 2">
            <a:extLst>
              <a:ext uri="{FF2B5EF4-FFF2-40B4-BE49-F238E27FC236}">
                <a16:creationId xmlns:a16="http://schemas.microsoft.com/office/drawing/2014/main" id="{10446350-C214-638B-3AF4-F73AB1D1379A}"/>
              </a:ext>
            </a:extLst>
          </p:cNvPr>
          <p:cNvSpPr txBox="1"/>
          <p:nvPr/>
        </p:nvSpPr>
        <p:spPr>
          <a:xfrm>
            <a:off x="546362" y="2158509"/>
            <a:ext cx="7400661" cy="3939540"/>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871518"/>
                </a:solidFill>
                <a:effectLst/>
                <a:uLnTx/>
                <a:uFillTx/>
                <a:latin typeface="Avenir Next LT Pro" panose="020B0504020202020204" pitchFamily="34" charset="77"/>
                <a:ea typeface="+mn-ea"/>
                <a:cs typeface="+mn-cs"/>
              </a:rPr>
              <a:t>Westbank First Nation, a self-government, has been seeking adaptation regulations since at least 2008</a:t>
            </a:r>
          </a:p>
          <a:p>
            <a:pPr marL="285750" marR="0" lvl="0" indent="-285750" algn="l" defTabSz="4572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871518"/>
                </a:solidFill>
                <a:effectLst/>
                <a:uLnTx/>
                <a:uFillTx/>
                <a:latin typeface="Avenir Next LT Pro" panose="020B0504020202020204" pitchFamily="34" charset="77"/>
                <a:ea typeface="+mn-ea"/>
                <a:cs typeface="+mn-cs"/>
              </a:rPr>
              <a:t>modern treaty First Nations in BC including Tla’amin and the Maa-Nulth First Nations worked with the Institutions, Canada and BC on regulations under FMA s. 141 since 2013</a:t>
            </a:r>
          </a:p>
          <a:p>
            <a:pPr marL="285750" marR="0" lvl="0" indent="-285750" algn="l" defTabSz="4572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lang="en-US" sz="2200" dirty="0">
                <a:solidFill>
                  <a:srgbClr val="871518"/>
                </a:solidFill>
                <a:latin typeface="Avenir Next LT Pro" panose="020B0504020202020204" pitchFamily="34" charset="77"/>
              </a:rPr>
              <a:t>o</a:t>
            </a:r>
            <a:r>
              <a:rPr kumimoji="0" lang="en-US" sz="2200" b="0" i="0" u="none" strike="noStrike" kern="1200" cap="none" spc="0" normalizeH="0" baseline="0" noProof="0" dirty="0">
                <a:ln>
                  <a:noFill/>
                </a:ln>
                <a:solidFill>
                  <a:srgbClr val="871518"/>
                </a:solidFill>
                <a:effectLst/>
                <a:uLnTx/>
                <a:uFillTx/>
                <a:latin typeface="Avenir Next LT Pro" panose="020B0504020202020204" pitchFamily="34" charset="77"/>
                <a:ea typeface="+mn-ea"/>
                <a:cs typeface="+mn-cs"/>
              </a:rPr>
              <a:t>n March 8, 2025, draft regulations adapting the FMA for the purposes of borrowing using other revenues were published in the Canada Gazette (will come into force when first SGIG is scheduled)</a:t>
            </a:r>
          </a:p>
        </p:txBody>
      </p:sp>
      <p:pic>
        <p:nvPicPr>
          <p:cNvPr id="8" name="Picture 7">
            <a:extLst>
              <a:ext uri="{FF2B5EF4-FFF2-40B4-BE49-F238E27FC236}">
                <a16:creationId xmlns:a16="http://schemas.microsoft.com/office/drawing/2014/main" id="{0EA537FD-5DD5-709E-E6C1-510D073EAA7B}"/>
              </a:ext>
            </a:extLst>
          </p:cNvPr>
          <p:cNvPicPr>
            <a:picLocks noChangeAspect="1"/>
          </p:cNvPicPr>
          <p:nvPr/>
        </p:nvPicPr>
        <p:blipFill>
          <a:blip r:embed="rId4"/>
          <a:srcRect/>
          <a:stretch/>
        </p:blipFill>
        <p:spPr>
          <a:xfrm>
            <a:off x="6641748" y="6202020"/>
            <a:ext cx="1417636" cy="531613"/>
          </a:xfrm>
          <a:prstGeom prst="rect">
            <a:avLst/>
          </a:prstGeom>
        </p:spPr>
      </p:pic>
      <p:cxnSp>
        <p:nvCxnSpPr>
          <p:cNvPr id="10" name="Straight Connector 9">
            <a:extLst>
              <a:ext uri="{FF2B5EF4-FFF2-40B4-BE49-F238E27FC236}">
                <a16:creationId xmlns:a16="http://schemas.microsoft.com/office/drawing/2014/main" id="{AAC03BDE-A09E-3D69-F694-9B026471AB8F}"/>
              </a:ext>
            </a:extLst>
          </p:cNvPr>
          <p:cNvCxnSpPr>
            <a:cxnSpLocks/>
          </p:cNvCxnSpPr>
          <p:nvPr/>
        </p:nvCxnSpPr>
        <p:spPr>
          <a:xfrm>
            <a:off x="324279" y="6202020"/>
            <a:ext cx="6166957" cy="0"/>
          </a:xfrm>
          <a:prstGeom prst="line">
            <a:avLst/>
          </a:prstGeom>
          <a:ln>
            <a:solidFill>
              <a:srgbClr val="871518"/>
            </a:solidFill>
          </a:ln>
        </p:spPr>
        <p:style>
          <a:lnRef idx="1">
            <a:schemeClr val="accent6"/>
          </a:lnRef>
          <a:fillRef idx="0">
            <a:schemeClr val="accent6"/>
          </a:fillRef>
          <a:effectRef idx="0">
            <a:schemeClr val="accent6"/>
          </a:effectRef>
          <a:fontRef idx="minor">
            <a:schemeClr val="tx1"/>
          </a:fontRef>
        </p:style>
      </p:cxnSp>
      <p:pic>
        <p:nvPicPr>
          <p:cNvPr id="12" name="Picture 11" descr="A logo of a group&#10;&#10;AI-generated content may be incorrect.">
            <a:extLst>
              <a:ext uri="{FF2B5EF4-FFF2-40B4-BE49-F238E27FC236}">
                <a16:creationId xmlns:a16="http://schemas.microsoft.com/office/drawing/2014/main" id="{40DBF58E-156C-A3CA-7B93-4D85DC8EAC64}"/>
              </a:ext>
            </a:extLst>
          </p:cNvPr>
          <p:cNvPicPr>
            <a:picLocks noChangeAspect="1"/>
          </p:cNvPicPr>
          <p:nvPr/>
        </p:nvPicPr>
        <p:blipFill>
          <a:blip r:embed="rId5"/>
          <a:stretch>
            <a:fillRect/>
          </a:stretch>
        </p:blipFill>
        <p:spPr>
          <a:xfrm>
            <a:off x="8199848" y="6142097"/>
            <a:ext cx="609825" cy="533597"/>
          </a:xfrm>
          <a:prstGeom prst="rect">
            <a:avLst/>
          </a:prstGeom>
        </p:spPr>
      </p:pic>
    </p:spTree>
    <p:extLst>
      <p:ext uri="{BB962C8B-B14F-4D97-AF65-F5344CB8AC3E}">
        <p14:creationId xmlns:p14="http://schemas.microsoft.com/office/powerpoint/2010/main" val="1239337430"/>
      </p:ext>
    </p:extLst>
  </p:cSld>
  <p:clrMapOvr>
    <a:masterClrMapping/>
  </p:clrMapOvr>
  <p:extLst>
    <p:ext uri="{6950BFC3-D8DA-4A85-94F7-54DA5524770B}">
      <p188:commentRel xmlns:p188="http://schemas.microsoft.com/office/powerpoint/2018/8/main" r:id="rId2"/>
    </p:ext>
  </p:extLs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F9C8CBCF-D232-EADD-99C4-21B4FF71CC09}"/>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BC51BEBB-68F0-17C0-1108-B247F9C72AB5}"/>
              </a:ext>
            </a:extLst>
          </p:cNvPr>
          <p:cNvPicPr>
            <a:picLocks noChangeAspect="1"/>
          </p:cNvPicPr>
          <p:nvPr/>
        </p:nvPicPr>
        <p:blipFill>
          <a:blip r:embed="rId2"/>
          <a:srcRect/>
          <a:stretch/>
        </p:blipFill>
        <p:spPr>
          <a:xfrm>
            <a:off x="1645920" y="0"/>
            <a:ext cx="7498080" cy="5623560"/>
          </a:xfrm>
          <a:prstGeom prst="rect">
            <a:avLst/>
          </a:prstGeom>
        </p:spPr>
      </p:pic>
      <p:sp>
        <p:nvSpPr>
          <p:cNvPr id="2" name="Title 1">
            <a:extLst>
              <a:ext uri="{FF2B5EF4-FFF2-40B4-BE49-F238E27FC236}">
                <a16:creationId xmlns:a16="http://schemas.microsoft.com/office/drawing/2014/main" id="{22CCF39B-07BC-60E9-5B03-C3D912DE90AB}"/>
              </a:ext>
            </a:extLst>
          </p:cNvPr>
          <p:cNvSpPr>
            <a:spLocks noGrp="1"/>
          </p:cNvSpPr>
          <p:nvPr>
            <p:ph type="title"/>
          </p:nvPr>
        </p:nvSpPr>
        <p:spPr>
          <a:xfrm>
            <a:off x="546361" y="655979"/>
            <a:ext cx="7082105" cy="1143000"/>
          </a:xfrm>
          <a:noFill/>
        </p:spPr>
        <p:txBody>
          <a:bodyPr>
            <a:noAutofit/>
          </a:bodyPr>
          <a:lstStyle/>
          <a:p>
            <a:pPr algn="l"/>
            <a:r>
              <a:rPr lang="en-US" sz="3600" dirty="0">
                <a:solidFill>
                  <a:srgbClr val="871518"/>
                </a:solidFill>
                <a:latin typeface="Walbaum Display" panose="02070503090703020303" pitchFamily="18" charset="0"/>
                <a:cs typeface="Helvetica"/>
              </a:rPr>
              <a:t>FMA Adaptation Regulations </a:t>
            </a:r>
          </a:p>
        </p:txBody>
      </p:sp>
      <p:sp>
        <p:nvSpPr>
          <p:cNvPr id="3" name="TextBox 2">
            <a:extLst>
              <a:ext uri="{FF2B5EF4-FFF2-40B4-BE49-F238E27FC236}">
                <a16:creationId xmlns:a16="http://schemas.microsoft.com/office/drawing/2014/main" id="{CA763A23-4154-F29B-E972-809D02EBDC11}"/>
              </a:ext>
            </a:extLst>
          </p:cNvPr>
          <p:cNvSpPr txBox="1"/>
          <p:nvPr/>
        </p:nvSpPr>
        <p:spPr>
          <a:xfrm>
            <a:off x="546362" y="2158509"/>
            <a:ext cx="8263311" cy="3739485"/>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871518"/>
                </a:solidFill>
                <a:effectLst/>
                <a:uLnTx/>
                <a:uFillTx/>
                <a:latin typeface="Avenir Next LT Pro" panose="020B0504020202020204" pitchFamily="34" charset="77"/>
                <a:ea typeface="+mn-ea"/>
                <a:cs typeface="+mn-cs"/>
              </a:rPr>
              <a:t>Westbank and Musqueam have prepared drafts of what adaptation regulations could look like that include tax powers</a:t>
            </a:r>
          </a:p>
          <a:p>
            <a:pPr marL="285750" marR="0" lvl="0" indent="-285750" algn="l" defTabSz="4572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871518"/>
                </a:solidFill>
                <a:effectLst/>
                <a:uLnTx/>
                <a:uFillTx/>
                <a:latin typeface="Avenir Next LT Pro" panose="020B0504020202020204" pitchFamily="34" charset="77"/>
                <a:ea typeface="+mn-ea"/>
                <a:cs typeface="+mn-cs"/>
              </a:rPr>
              <a:t>Musqueam’s draft regulations adapt the </a:t>
            </a:r>
            <a:r>
              <a:rPr kumimoji="0" lang="en-US" sz="2000" b="0" i="1" u="none" strike="noStrike" kern="1200" cap="none" spc="0" normalizeH="0" baseline="0" noProof="0" dirty="0">
                <a:ln>
                  <a:noFill/>
                </a:ln>
                <a:solidFill>
                  <a:srgbClr val="4D8D54"/>
                </a:solidFill>
                <a:effectLst/>
                <a:uLnTx/>
                <a:uFillTx/>
                <a:latin typeface="Avenir Next LT Pro" panose="020B0504020202020204" pitchFamily="34" charset="77"/>
                <a:ea typeface="+mn-ea"/>
                <a:cs typeface="+mn-cs"/>
                <a:hlinkClick r:id="rId3">
                  <a:extLst>
                    <a:ext uri="{A12FA001-AC4F-418D-AE19-62706E023703}">
                      <ahyp:hlinkClr xmlns:ahyp="http://schemas.microsoft.com/office/drawing/2018/hyperlinkcolor" val="tx"/>
                    </a:ext>
                  </a:extLst>
                </a:hlinkClick>
              </a:rPr>
              <a:t>First Nations Fiscal Management Adaptation Regulations</a:t>
            </a:r>
            <a:r>
              <a:rPr kumimoji="0" lang="en-US" sz="2000" b="0" u="none" strike="noStrike" kern="1200" cap="none" spc="0" normalizeH="0" baseline="0" noProof="0" dirty="0">
                <a:ln>
                  <a:noFill/>
                </a:ln>
                <a:solidFill>
                  <a:srgbClr val="871518"/>
                </a:solidFill>
                <a:effectLst/>
                <a:uLnTx/>
                <a:uFillTx/>
                <a:latin typeface="Avenir Next LT Pro" panose="020B0504020202020204" pitchFamily="34" charset="77"/>
                <a:ea typeface="+mn-ea"/>
                <a:cs typeface="+mn-cs"/>
              </a:rPr>
              <a:t> to include tax powers</a:t>
            </a:r>
          </a:p>
          <a:p>
            <a:pPr marL="285750" marR="0" lvl="0" indent="-285750" algn="l" defTabSz="457200" rtl="0" eaLnBrk="1" fontAlgn="auto" latinLnBrk="0" hangingPunct="1">
              <a:lnSpc>
                <a:spcPct val="100000"/>
              </a:lnSpc>
              <a:spcAft>
                <a:spcPts val="600"/>
              </a:spcAft>
              <a:buClrTx/>
              <a:buSzTx/>
              <a:buFont typeface="Arial" panose="020B0604020202020204" pitchFamily="34" charset="0"/>
              <a:buChar char="•"/>
              <a:tabLst/>
              <a:defRPr/>
            </a:pPr>
            <a:r>
              <a:rPr kumimoji="0" lang="en-US" sz="2000" b="0" u="none" strike="noStrike" kern="1200" cap="none" spc="0" normalizeH="0" baseline="0" noProof="0" dirty="0">
                <a:ln>
                  <a:noFill/>
                </a:ln>
                <a:solidFill>
                  <a:srgbClr val="871518"/>
                </a:solidFill>
                <a:effectLst/>
                <a:uLnTx/>
                <a:uFillTx/>
                <a:latin typeface="Avenir Next LT Pro" panose="020B0504020202020204" pitchFamily="34" charset="77"/>
                <a:ea typeface="+mn-ea"/>
                <a:cs typeface="+mn-cs"/>
              </a:rPr>
              <a:t>scope of tax powers set out at s. 5.1(1) of Musqueam’s draft; includes:</a:t>
            </a:r>
          </a:p>
          <a:p>
            <a:pPr marL="800100" lvl="1" indent="-342900">
              <a:spcAft>
                <a:spcPts val="600"/>
              </a:spcAft>
              <a:buFont typeface="Courier New" panose="02070309020205020404" pitchFamily="49" charset="0"/>
              <a:buChar char="o"/>
              <a:defRPr/>
            </a:pPr>
            <a:r>
              <a:rPr lang="en-US" dirty="0">
                <a:solidFill>
                  <a:srgbClr val="871518"/>
                </a:solidFill>
                <a:latin typeface="Avenir Next LT Pro" panose="020B0504020202020204" pitchFamily="34" charset="77"/>
              </a:rPr>
              <a:t>p</a:t>
            </a:r>
            <a:r>
              <a:rPr kumimoji="0" lang="en-US" b="0" i="0" u="none" strike="noStrike" kern="1200" cap="none" spc="0" normalizeH="0" baseline="0" noProof="0" dirty="0">
                <a:ln>
                  <a:noFill/>
                </a:ln>
                <a:solidFill>
                  <a:srgbClr val="871518"/>
                </a:solidFill>
                <a:effectLst/>
                <a:uLnTx/>
                <a:uFillTx/>
                <a:latin typeface="Avenir Next LT Pro" panose="020B0504020202020204" pitchFamily="34" charset="77"/>
                <a:ea typeface="+mn-ea"/>
                <a:cs typeface="+mn-cs"/>
              </a:rPr>
              <a:t>roperty tax (5.1(1)(a)(i) and (ii))</a:t>
            </a:r>
          </a:p>
          <a:p>
            <a:pPr marL="800100" lvl="1" indent="-342900">
              <a:spcAft>
                <a:spcPts val="600"/>
              </a:spcAft>
              <a:buFont typeface="Courier New" panose="02070309020205020404" pitchFamily="49" charset="0"/>
              <a:buChar char="o"/>
              <a:defRPr/>
            </a:pPr>
            <a:r>
              <a:rPr kumimoji="0" lang="en-US" b="0" i="0" u="none" strike="noStrike" kern="1200" cap="none" spc="0" normalizeH="0" baseline="0" noProof="0" dirty="0">
                <a:ln>
                  <a:noFill/>
                </a:ln>
                <a:solidFill>
                  <a:srgbClr val="871518"/>
                </a:solidFill>
                <a:effectLst/>
                <a:uLnTx/>
                <a:uFillTx/>
                <a:latin typeface="Avenir Next LT Pro" panose="020B0504020202020204" pitchFamily="34" charset="77"/>
                <a:ea typeface="+mn-ea"/>
                <a:cs typeface="+mn-cs"/>
              </a:rPr>
              <a:t>property transfer tax: “taxes payable on the transfer of an interest in the Indigenous group’s </a:t>
            </a:r>
            <a:r>
              <a:rPr lang="en-US" dirty="0">
                <a:solidFill>
                  <a:srgbClr val="871518"/>
                </a:solidFill>
                <a:latin typeface="Avenir Next LT Pro" panose="020B0504020202020204" pitchFamily="34" charset="77"/>
              </a:rPr>
              <a:t>land” (5.1(1)(a)(iii))</a:t>
            </a:r>
            <a:endParaRPr kumimoji="0" lang="en-US" b="0" i="0" u="none" strike="noStrike" kern="1200" cap="none" spc="0" normalizeH="0" baseline="0" noProof="0" dirty="0">
              <a:ln>
                <a:noFill/>
              </a:ln>
              <a:solidFill>
                <a:srgbClr val="871518"/>
              </a:solidFill>
              <a:effectLst/>
              <a:uLnTx/>
              <a:uFillTx/>
              <a:latin typeface="Avenir Next LT Pro" panose="020B0504020202020204" pitchFamily="34" charset="77"/>
              <a:ea typeface="+mn-ea"/>
              <a:cs typeface="+mn-cs"/>
            </a:endParaRPr>
          </a:p>
          <a:p>
            <a:pPr marL="800100" lvl="1" indent="-342900">
              <a:spcAft>
                <a:spcPts val="600"/>
              </a:spcAft>
              <a:buFont typeface="Courier New" panose="02070309020205020404" pitchFamily="49" charset="0"/>
              <a:buChar char="o"/>
              <a:defRPr/>
            </a:pPr>
            <a:r>
              <a:rPr lang="en-US" dirty="0">
                <a:solidFill>
                  <a:srgbClr val="871518"/>
                </a:solidFill>
                <a:latin typeface="Avenir Next LT Pro" panose="020B0504020202020204" pitchFamily="34" charset="77"/>
              </a:rPr>
              <a:t>business activity tax (5.1(1)(a)(iv))</a:t>
            </a:r>
            <a:endParaRPr kumimoji="0" lang="en-US" b="0" i="0" u="none" strike="noStrike" kern="1200" cap="none" spc="0" normalizeH="0" baseline="0" noProof="0" dirty="0">
              <a:ln>
                <a:noFill/>
              </a:ln>
              <a:solidFill>
                <a:srgbClr val="871518"/>
              </a:solidFill>
              <a:effectLst/>
              <a:uLnTx/>
              <a:uFillTx/>
              <a:latin typeface="Avenir Next LT Pro" panose="020B0504020202020204" pitchFamily="34" charset="77"/>
              <a:ea typeface="+mn-ea"/>
              <a:cs typeface="+mn-cs"/>
            </a:endParaRPr>
          </a:p>
        </p:txBody>
      </p:sp>
      <p:pic>
        <p:nvPicPr>
          <p:cNvPr id="8" name="Picture 7">
            <a:extLst>
              <a:ext uri="{FF2B5EF4-FFF2-40B4-BE49-F238E27FC236}">
                <a16:creationId xmlns:a16="http://schemas.microsoft.com/office/drawing/2014/main" id="{7EEF569C-BD6D-CB0F-D174-FACF78912764}"/>
              </a:ext>
            </a:extLst>
          </p:cNvPr>
          <p:cNvPicPr>
            <a:picLocks noChangeAspect="1"/>
          </p:cNvPicPr>
          <p:nvPr/>
        </p:nvPicPr>
        <p:blipFill>
          <a:blip r:embed="rId4"/>
          <a:srcRect/>
          <a:stretch/>
        </p:blipFill>
        <p:spPr>
          <a:xfrm>
            <a:off x="6641748" y="6202020"/>
            <a:ext cx="1417636" cy="531613"/>
          </a:xfrm>
          <a:prstGeom prst="rect">
            <a:avLst/>
          </a:prstGeom>
        </p:spPr>
      </p:pic>
      <p:cxnSp>
        <p:nvCxnSpPr>
          <p:cNvPr id="10" name="Straight Connector 9">
            <a:extLst>
              <a:ext uri="{FF2B5EF4-FFF2-40B4-BE49-F238E27FC236}">
                <a16:creationId xmlns:a16="http://schemas.microsoft.com/office/drawing/2014/main" id="{14A0C5DD-7F99-5B0B-3CE1-6FDD2C2517D6}"/>
              </a:ext>
            </a:extLst>
          </p:cNvPr>
          <p:cNvCxnSpPr>
            <a:cxnSpLocks/>
          </p:cNvCxnSpPr>
          <p:nvPr/>
        </p:nvCxnSpPr>
        <p:spPr>
          <a:xfrm>
            <a:off x="324279" y="6202020"/>
            <a:ext cx="6166957" cy="0"/>
          </a:xfrm>
          <a:prstGeom prst="line">
            <a:avLst/>
          </a:prstGeom>
          <a:ln>
            <a:solidFill>
              <a:srgbClr val="871518"/>
            </a:solidFill>
          </a:ln>
        </p:spPr>
        <p:style>
          <a:lnRef idx="1">
            <a:schemeClr val="accent6"/>
          </a:lnRef>
          <a:fillRef idx="0">
            <a:schemeClr val="accent6"/>
          </a:fillRef>
          <a:effectRef idx="0">
            <a:schemeClr val="accent6"/>
          </a:effectRef>
          <a:fontRef idx="minor">
            <a:schemeClr val="tx1"/>
          </a:fontRef>
        </p:style>
      </p:cxnSp>
      <p:pic>
        <p:nvPicPr>
          <p:cNvPr id="12" name="Picture 11" descr="A logo of a group&#10;&#10;AI-generated content may be incorrect.">
            <a:extLst>
              <a:ext uri="{FF2B5EF4-FFF2-40B4-BE49-F238E27FC236}">
                <a16:creationId xmlns:a16="http://schemas.microsoft.com/office/drawing/2014/main" id="{81752CF8-9EFF-E5B6-C03D-8CFD15F67A95}"/>
              </a:ext>
            </a:extLst>
          </p:cNvPr>
          <p:cNvPicPr>
            <a:picLocks noChangeAspect="1"/>
          </p:cNvPicPr>
          <p:nvPr/>
        </p:nvPicPr>
        <p:blipFill>
          <a:blip r:embed="rId5"/>
          <a:stretch>
            <a:fillRect/>
          </a:stretch>
        </p:blipFill>
        <p:spPr>
          <a:xfrm>
            <a:off x="8199848" y="6142097"/>
            <a:ext cx="609825" cy="533597"/>
          </a:xfrm>
          <a:prstGeom prst="rect">
            <a:avLst/>
          </a:prstGeom>
        </p:spPr>
      </p:pic>
      <p:graphicFrame>
        <p:nvGraphicFramePr>
          <p:cNvPr id="4" name="Object 3">
            <a:extLst>
              <a:ext uri="{FF2B5EF4-FFF2-40B4-BE49-F238E27FC236}">
                <a16:creationId xmlns:a16="http://schemas.microsoft.com/office/drawing/2014/main" id="{78CF3E35-B6CF-E1ED-00C9-42800D7F8B9B}"/>
              </a:ext>
            </a:extLst>
          </p:cNvPr>
          <p:cNvGraphicFramePr>
            <a:graphicFrameLocks noChangeAspect="1"/>
          </p:cNvGraphicFramePr>
          <p:nvPr>
            <p:extLst>
              <p:ext uri="{D42A27DB-BD31-4B8C-83A1-F6EECF244321}">
                <p14:modId xmlns:p14="http://schemas.microsoft.com/office/powerpoint/2010/main" val="3508468458"/>
              </p:ext>
            </p:extLst>
          </p:nvPr>
        </p:nvGraphicFramePr>
        <p:xfrm>
          <a:off x="7895273" y="3073102"/>
          <a:ext cx="914400" cy="771525"/>
        </p:xfrm>
        <a:graphic>
          <a:graphicData uri="http://schemas.openxmlformats.org/presentationml/2006/ole">
            <mc:AlternateContent xmlns:mc="http://schemas.openxmlformats.org/markup-compatibility/2006">
              <mc:Choice xmlns:v="urn:schemas-microsoft-com:vml" Requires="v">
                <p:oleObj name="Acrobat Document" showAsIcon="1" r:id="rId6" imgW="914582" imgH="771705" progId="Acrobat.Document.DC">
                  <p:embed/>
                </p:oleObj>
              </mc:Choice>
              <mc:Fallback>
                <p:oleObj name="Acrobat Document" showAsIcon="1" r:id="rId6" imgW="914582" imgH="771705" progId="Acrobat.Document.DC">
                  <p:embed/>
                  <p:pic>
                    <p:nvPicPr>
                      <p:cNvPr id="0" name=""/>
                      <p:cNvPicPr/>
                      <p:nvPr/>
                    </p:nvPicPr>
                    <p:blipFill>
                      <a:blip r:embed="rId7"/>
                      <a:stretch>
                        <a:fillRect/>
                      </a:stretch>
                    </p:blipFill>
                    <p:spPr>
                      <a:xfrm>
                        <a:off x="7895273" y="3073102"/>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2839116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3DBEC2-7A02-A882-CAA1-B8B84CB91AAB}"/>
            </a:ext>
          </a:extLst>
        </p:cNvPr>
        <p:cNvGrpSpPr/>
        <p:nvPr/>
      </p:nvGrpSpPr>
      <p:grpSpPr>
        <a:xfrm>
          <a:off x="0" y="0"/>
          <a:ext cx="0" cy="0"/>
          <a:chOff x="0" y="0"/>
          <a:chExt cx="0" cy="0"/>
        </a:xfrm>
      </p:grpSpPr>
      <p:pic>
        <p:nvPicPr>
          <p:cNvPr id="5" name="Picture 4" descr="A red background with a red border&#10;&#10;AI-generated content may be incorrect.">
            <a:extLst>
              <a:ext uri="{FF2B5EF4-FFF2-40B4-BE49-F238E27FC236}">
                <a16:creationId xmlns:a16="http://schemas.microsoft.com/office/drawing/2014/main" id="{0826ABB0-570F-F032-BF3C-46501EA0ED75}"/>
              </a:ext>
            </a:extLst>
          </p:cNvPr>
          <p:cNvPicPr>
            <a:picLocks noChangeAspect="1"/>
          </p:cNvPicPr>
          <p:nvPr/>
        </p:nvPicPr>
        <p:blipFill>
          <a:blip r:embed="rId2"/>
          <a:stretch>
            <a:fillRect/>
          </a:stretch>
        </p:blipFill>
        <p:spPr>
          <a:xfrm>
            <a:off x="0" y="9939"/>
            <a:ext cx="9144000" cy="6858000"/>
          </a:xfrm>
          <a:prstGeom prst="rect">
            <a:avLst/>
          </a:prstGeom>
        </p:spPr>
      </p:pic>
      <p:sp>
        <p:nvSpPr>
          <p:cNvPr id="2" name="Title 1">
            <a:extLst>
              <a:ext uri="{FF2B5EF4-FFF2-40B4-BE49-F238E27FC236}">
                <a16:creationId xmlns:a16="http://schemas.microsoft.com/office/drawing/2014/main" id="{EF870160-D93C-A512-0FD7-0992D3F55963}"/>
              </a:ext>
            </a:extLst>
          </p:cNvPr>
          <p:cNvSpPr>
            <a:spLocks noGrp="1"/>
          </p:cNvSpPr>
          <p:nvPr>
            <p:ph type="ctrTitle"/>
          </p:nvPr>
        </p:nvSpPr>
        <p:spPr/>
        <p:txBody>
          <a:bodyPr>
            <a:normAutofit/>
          </a:bodyPr>
          <a:lstStyle/>
          <a:p>
            <a:br>
              <a:rPr lang="en-US" sz="3600" dirty="0">
                <a:latin typeface="Walbaum Display" panose="02070503090703020303" pitchFamily="18" charset="0"/>
              </a:rPr>
            </a:br>
            <a:r>
              <a:rPr lang="en-US" sz="3600" dirty="0">
                <a:latin typeface="Walbaum Display" panose="02070503090703020303" pitchFamily="18" charset="0"/>
              </a:rPr>
              <a:t>Taking Action</a:t>
            </a:r>
          </a:p>
        </p:txBody>
      </p:sp>
    </p:spTree>
    <p:extLst>
      <p:ext uri="{BB962C8B-B14F-4D97-AF65-F5344CB8AC3E}">
        <p14:creationId xmlns:p14="http://schemas.microsoft.com/office/powerpoint/2010/main" val="19870696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3581757A-DDD9-A1A4-58AE-F2CAD0304BC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EF9B6D3-47DE-A54B-611F-E283505A168F}"/>
              </a:ext>
            </a:extLst>
          </p:cNvPr>
          <p:cNvPicPr>
            <a:picLocks noChangeAspect="1"/>
          </p:cNvPicPr>
          <p:nvPr/>
        </p:nvPicPr>
        <p:blipFill>
          <a:blip r:embed="rId2"/>
          <a:srcRect/>
          <a:stretch/>
        </p:blipFill>
        <p:spPr>
          <a:xfrm>
            <a:off x="1645920" y="0"/>
            <a:ext cx="7498080" cy="5623560"/>
          </a:xfrm>
          <a:prstGeom prst="rect">
            <a:avLst/>
          </a:prstGeom>
        </p:spPr>
      </p:pic>
      <p:sp>
        <p:nvSpPr>
          <p:cNvPr id="2" name="Title 1">
            <a:extLst>
              <a:ext uri="{FF2B5EF4-FFF2-40B4-BE49-F238E27FC236}">
                <a16:creationId xmlns:a16="http://schemas.microsoft.com/office/drawing/2014/main" id="{3CC6A6B9-7D11-C55D-7493-3FE9BEEE7563}"/>
              </a:ext>
            </a:extLst>
          </p:cNvPr>
          <p:cNvSpPr>
            <a:spLocks noGrp="1"/>
          </p:cNvSpPr>
          <p:nvPr>
            <p:ph type="title"/>
          </p:nvPr>
        </p:nvSpPr>
        <p:spPr>
          <a:xfrm>
            <a:off x="457200" y="736600"/>
            <a:ext cx="6184548" cy="897466"/>
          </a:xfrm>
        </p:spPr>
        <p:txBody>
          <a:bodyPr>
            <a:normAutofit fontScale="90000"/>
          </a:bodyPr>
          <a:lstStyle/>
          <a:p>
            <a:pPr algn="l"/>
            <a:r>
              <a:rPr lang="en-US" sz="3600" dirty="0">
                <a:solidFill>
                  <a:srgbClr val="871518"/>
                </a:solidFill>
                <a:latin typeface="Walbaum Display" panose="02070503090703020303" pitchFamily="18" charset="0"/>
              </a:rPr>
              <a:t>Supporting Access to the FMA </a:t>
            </a:r>
            <a:br>
              <a:rPr lang="en-US" sz="3600" dirty="0">
                <a:solidFill>
                  <a:srgbClr val="871518"/>
                </a:solidFill>
                <a:latin typeface="Walbaum Display" panose="02070503090703020303" pitchFamily="18" charset="0"/>
              </a:rPr>
            </a:br>
            <a:r>
              <a:rPr lang="en-US" sz="3600" dirty="0">
                <a:solidFill>
                  <a:srgbClr val="871518"/>
                </a:solidFill>
                <a:latin typeface="Walbaum Display" panose="02070503090703020303" pitchFamily="18" charset="0"/>
              </a:rPr>
              <a:t>for Self-Governments</a:t>
            </a:r>
          </a:p>
        </p:txBody>
      </p:sp>
      <p:sp>
        <p:nvSpPr>
          <p:cNvPr id="3" name="Content Placeholder 2">
            <a:extLst>
              <a:ext uri="{FF2B5EF4-FFF2-40B4-BE49-F238E27FC236}">
                <a16:creationId xmlns:a16="http://schemas.microsoft.com/office/drawing/2014/main" id="{CE4DB26A-5242-0392-0338-7EEE07ABC425}"/>
              </a:ext>
            </a:extLst>
          </p:cNvPr>
          <p:cNvSpPr>
            <a:spLocks noGrp="1"/>
          </p:cNvSpPr>
          <p:nvPr>
            <p:ph idx="1"/>
          </p:nvPr>
        </p:nvSpPr>
        <p:spPr>
          <a:xfrm>
            <a:off x="457200" y="1771606"/>
            <a:ext cx="8229600" cy="3926459"/>
          </a:xfrm>
        </p:spPr>
        <p:txBody>
          <a:bodyPr>
            <a:noAutofit/>
          </a:bodyPr>
          <a:lstStyle/>
          <a:p>
            <a:pPr>
              <a:spcBef>
                <a:spcPts val="0"/>
              </a:spcBef>
              <a:spcAft>
                <a:spcPts val="1800"/>
              </a:spcAft>
            </a:pPr>
            <a:r>
              <a:rPr lang="en-US" sz="2200" dirty="0">
                <a:solidFill>
                  <a:srgbClr val="871518"/>
                </a:solidFill>
                <a:latin typeface="Avenir Next LT Pro" panose="020B0504020202020204" pitchFamily="34" charset="77"/>
              </a:rPr>
              <a:t>many, if not all, First Nations are contemplating, to some extent, the implementation of the inherent right of self-government and moving beyond the </a:t>
            </a:r>
            <a:r>
              <a:rPr lang="en-US" sz="2200" i="1" dirty="0">
                <a:solidFill>
                  <a:srgbClr val="871518"/>
                </a:solidFill>
                <a:latin typeface="Avenir Next LT Pro" panose="020B0504020202020204" pitchFamily="34" charset="77"/>
              </a:rPr>
              <a:t>Indian Act</a:t>
            </a:r>
            <a:endParaRPr lang="en-US" sz="2200" dirty="0">
              <a:solidFill>
                <a:srgbClr val="871518"/>
              </a:solidFill>
              <a:latin typeface="Avenir Next LT Pro" panose="020B0504020202020204" pitchFamily="34" charset="77"/>
            </a:endParaRPr>
          </a:p>
          <a:p>
            <a:pPr>
              <a:spcBef>
                <a:spcPts val="0"/>
              </a:spcBef>
              <a:spcAft>
                <a:spcPts val="1800"/>
              </a:spcAft>
            </a:pPr>
            <a:r>
              <a:rPr lang="en-US" sz="2200" dirty="0">
                <a:solidFill>
                  <a:srgbClr val="871518"/>
                </a:solidFill>
                <a:latin typeface="Avenir Next LT Pro" panose="020B0504020202020204" pitchFamily="34" charset="77"/>
              </a:rPr>
              <a:t>sectoral governance initiatives do not need to be dead ends on the path to comprehensive self-government recognition</a:t>
            </a:r>
          </a:p>
          <a:p>
            <a:pPr>
              <a:spcBef>
                <a:spcPts val="0"/>
              </a:spcBef>
              <a:spcAft>
                <a:spcPts val="1800"/>
              </a:spcAft>
            </a:pPr>
            <a:r>
              <a:rPr lang="en-US" sz="2200" dirty="0">
                <a:solidFill>
                  <a:srgbClr val="871518"/>
                </a:solidFill>
                <a:latin typeface="Avenir Next LT Pro" panose="020B0504020202020204" pitchFamily="34" charset="77"/>
              </a:rPr>
              <a:t>many of the First Nations that are currently collecting taxes in accordance with the FMA will wish to continue to have the same powers after self-government and based on the same policy rationale that went into the framing of the FMA</a:t>
            </a:r>
          </a:p>
          <a:p>
            <a:pPr>
              <a:spcBef>
                <a:spcPts val="0"/>
              </a:spcBef>
              <a:spcAft>
                <a:spcPts val="600"/>
              </a:spcAft>
            </a:pPr>
            <a:endParaRPr lang="en-CA" sz="1600" dirty="0">
              <a:solidFill>
                <a:srgbClr val="871518"/>
              </a:solidFill>
              <a:latin typeface="Avenir Next LT Pro" panose="020B0504020202020204" pitchFamily="34" charset="77"/>
            </a:endParaRPr>
          </a:p>
        </p:txBody>
      </p:sp>
      <p:pic>
        <p:nvPicPr>
          <p:cNvPr id="6" name="Picture 5">
            <a:extLst>
              <a:ext uri="{FF2B5EF4-FFF2-40B4-BE49-F238E27FC236}">
                <a16:creationId xmlns:a16="http://schemas.microsoft.com/office/drawing/2014/main" id="{DC8081A5-2826-AAA9-C596-0345F261D631}"/>
              </a:ext>
            </a:extLst>
          </p:cNvPr>
          <p:cNvPicPr>
            <a:picLocks noChangeAspect="1"/>
          </p:cNvPicPr>
          <p:nvPr/>
        </p:nvPicPr>
        <p:blipFill>
          <a:blip r:embed="rId3"/>
          <a:srcRect/>
          <a:stretch/>
        </p:blipFill>
        <p:spPr>
          <a:xfrm>
            <a:off x="6641748" y="6202020"/>
            <a:ext cx="1417636" cy="531613"/>
          </a:xfrm>
          <a:prstGeom prst="rect">
            <a:avLst/>
          </a:prstGeom>
        </p:spPr>
      </p:pic>
      <p:cxnSp>
        <p:nvCxnSpPr>
          <p:cNvPr id="8" name="Straight Connector 7">
            <a:extLst>
              <a:ext uri="{FF2B5EF4-FFF2-40B4-BE49-F238E27FC236}">
                <a16:creationId xmlns:a16="http://schemas.microsoft.com/office/drawing/2014/main" id="{136FE539-6D05-B454-8EF0-28889D28CA89}"/>
              </a:ext>
            </a:extLst>
          </p:cNvPr>
          <p:cNvCxnSpPr>
            <a:cxnSpLocks/>
          </p:cNvCxnSpPr>
          <p:nvPr/>
        </p:nvCxnSpPr>
        <p:spPr>
          <a:xfrm>
            <a:off x="324279" y="6202020"/>
            <a:ext cx="6166957" cy="0"/>
          </a:xfrm>
          <a:prstGeom prst="line">
            <a:avLst/>
          </a:prstGeom>
          <a:ln>
            <a:solidFill>
              <a:srgbClr val="871518"/>
            </a:solidFill>
          </a:ln>
        </p:spPr>
        <p:style>
          <a:lnRef idx="1">
            <a:schemeClr val="accent6"/>
          </a:lnRef>
          <a:fillRef idx="0">
            <a:schemeClr val="accent6"/>
          </a:fillRef>
          <a:effectRef idx="0">
            <a:schemeClr val="accent6"/>
          </a:effectRef>
          <a:fontRef idx="minor">
            <a:schemeClr val="tx1"/>
          </a:fontRef>
        </p:style>
      </p:cxnSp>
      <p:pic>
        <p:nvPicPr>
          <p:cNvPr id="9" name="Picture 8" descr="A logo of a group&#10;&#10;AI-generated content may be incorrect.">
            <a:extLst>
              <a:ext uri="{FF2B5EF4-FFF2-40B4-BE49-F238E27FC236}">
                <a16:creationId xmlns:a16="http://schemas.microsoft.com/office/drawing/2014/main" id="{314D4328-B31A-76B6-C6D0-82F993635B7B}"/>
              </a:ext>
            </a:extLst>
          </p:cNvPr>
          <p:cNvPicPr>
            <a:picLocks noChangeAspect="1"/>
          </p:cNvPicPr>
          <p:nvPr/>
        </p:nvPicPr>
        <p:blipFill>
          <a:blip r:embed="rId4"/>
          <a:stretch>
            <a:fillRect/>
          </a:stretch>
        </p:blipFill>
        <p:spPr>
          <a:xfrm>
            <a:off x="8199848" y="6142097"/>
            <a:ext cx="609825" cy="533597"/>
          </a:xfrm>
          <a:prstGeom prst="rect">
            <a:avLst/>
          </a:prstGeom>
        </p:spPr>
      </p:pic>
    </p:spTree>
    <p:extLst>
      <p:ext uri="{BB962C8B-B14F-4D97-AF65-F5344CB8AC3E}">
        <p14:creationId xmlns:p14="http://schemas.microsoft.com/office/powerpoint/2010/main" val="22090400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49905666-6C42-7DA8-4F7E-9B9CF03188F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B534738-3F70-4883-346A-52695ED42B0A}"/>
              </a:ext>
            </a:extLst>
          </p:cNvPr>
          <p:cNvPicPr>
            <a:picLocks noChangeAspect="1"/>
          </p:cNvPicPr>
          <p:nvPr/>
        </p:nvPicPr>
        <p:blipFill>
          <a:blip r:embed="rId2"/>
          <a:srcRect/>
          <a:stretch/>
        </p:blipFill>
        <p:spPr>
          <a:xfrm>
            <a:off x="1645920" y="0"/>
            <a:ext cx="7498080" cy="5623560"/>
          </a:xfrm>
          <a:prstGeom prst="rect">
            <a:avLst/>
          </a:prstGeom>
        </p:spPr>
      </p:pic>
      <p:sp>
        <p:nvSpPr>
          <p:cNvPr id="2" name="Title 1">
            <a:extLst>
              <a:ext uri="{FF2B5EF4-FFF2-40B4-BE49-F238E27FC236}">
                <a16:creationId xmlns:a16="http://schemas.microsoft.com/office/drawing/2014/main" id="{9D539591-1DEF-BF25-F25A-273B0C2248BF}"/>
              </a:ext>
            </a:extLst>
          </p:cNvPr>
          <p:cNvSpPr>
            <a:spLocks noGrp="1"/>
          </p:cNvSpPr>
          <p:nvPr>
            <p:ph type="title"/>
          </p:nvPr>
        </p:nvSpPr>
        <p:spPr>
          <a:xfrm>
            <a:off x="457200" y="736600"/>
            <a:ext cx="6184548" cy="897466"/>
          </a:xfrm>
        </p:spPr>
        <p:txBody>
          <a:bodyPr>
            <a:normAutofit fontScale="90000"/>
          </a:bodyPr>
          <a:lstStyle/>
          <a:p>
            <a:pPr algn="l"/>
            <a:r>
              <a:rPr lang="en-US" sz="3600" dirty="0">
                <a:solidFill>
                  <a:srgbClr val="871518"/>
                </a:solidFill>
                <a:latin typeface="Walbaum Display" panose="02070503090703020303" pitchFamily="18" charset="0"/>
              </a:rPr>
              <a:t>Supporting Access to the FMA </a:t>
            </a:r>
            <a:br>
              <a:rPr lang="en-US" sz="3600" dirty="0">
                <a:solidFill>
                  <a:srgbClr val="871518"/>
                </a:solidFill>
                <a:latin typeface="Walbaum Display" panose="02070503090703020303" pitchFamily="18" charset="0"/>
              </a:rPr>
            </a:br>
            <a:r>
              <a:rPr lang="en-US" sz="3600" dirty="0">
                <a:solidFill>
                  <a:srgbClr val="871518"/>
                </a:solidFill>
                <a:latin typeface="Walbaum Display" panose="02070503090703020303" pitchFamily="18" charset="0"/>
              </a:rPr>
              <a:t>for Self-Governments</a:t>
            </a:r>
          </a:p>
        </p:txBody>
      </p:sp>
      <p:sp>
        <p:nvSpPr>
          <p:cNvPr id="3" name="Content Placeholder 2">
            <a:extLst>
              <a:ext uri="{FF2B5EF4-FFF2-40B4-BE49-F238E27FC236}">
                <a16:creationId xmlns:a16="http://schemas.microsoft.com/office/drawing/2014/main" id="{84FC071B-C846-C141-9158-9648B85CC607}"/>
              </a:ext>
            </a:extLst>
          </p:cNvPr>
          <p:cNvSpPr>
            <a:spLocks noGrp="1"/>
          </p:cNvSpPr>
          <p:nvPr>
            <p:ph idx="1"/>
          </p:nvPr>
        </p:nvSpPr>
        <p:spPr>
          <a:xfrm>
            <a:off x="457200" y="1771606"/>
            <a:ext cx="8229600" cy="3926459"/>
          </a:xfrm>
        </p:spPr>
        <p:txBody>
          <a:bodyPr>
            <a:noAutofit/>
          </a:bodyPr>
          <a:lstStyle/>
          <a:p>
            <a:pPr>
              <a:spcBef>
                <a:spcPts val="0"/>
              </a:spcBef>
              <a:spcAft>
                <a:spcPts val="1800"/>
              </a:spcAft>
            </a:pPr>
            <a:r>
              <a:rPr lang="en-US" sz="2200" dirty="0">
                <a:solidFill>
                  <a:srgbClr val="871518"/>
                </a:solidFill>
                <a:latin typeface="Avenir Next LT Pro" panose="020B0504020202020204" pitchFamily="34" charset="77"/>
              </a:rPr>
              <a:t>engage with Canada (Finance and CIRNA) as stakeholders as Finance’s policy on participation in the FMA post self-government is revisited</a:t>
            </a:r>
          </a:p>
          <a:p>
            <a:pPr>
              <a:spcBef>
                <a:spcPts val="0"/>
              </a:spcBef>
              <a:spcAft>
                <a:spcPts val="1800"/>
              </a:spcAft>
            </a:pPr>
            <a:r>
              <a:rPr lang="en-US" sz="2200" dirty="0">
                <a:solidFill>
                  <a:srgbClr val="871518"/>
                </a:solidFill>
                <a:latin typeface="Avenir Next LT Pro" panose="020B0504020202020204" pitchFamily="34" charset="77"/>
              </a:rPr>
              <a:t>work with Westbank, Musqueam, Williams Lake and others to encourage development of broad adaptation regulations</a:t>
            </a:r>
          </a:p>
          <a:p>
            <a:pPr>
              <a:spcBef>
                <a:spcPts val="0"/>
              </a:spcBef>
              <a:spcAft>
                <a:spcPts val="1800"/>
              </a:spcAft>
            </a:pPr>
            <a:r>
              <a:rPr lang="en-US" sz="2200" dirty="0">
                <a:solidFill>
                  <a:srgbClr val="871518"/>
                </a:solidFill>
                <a:latin typeface="Avenir Next LT Pro" panose="020B0504020202020204" pitchFamily="34" charset="77"/>
              </a:rPr>
              <a:t>indicate your support to FNTC, FMB, FNFA and FNII</a:t>
            </a:r>
          </a:p>
          <a:p>
            <a:pPr>
              <a:spcBef>
                <a:spcPts val="0"/>
              </a:spcBef>
              <a:spcAft>
                <a:spcPts val="1800"/>
              </a:spcAft>
            </a:pPr>
            <a:r>
              <a:rPr lang="en-US" sz="2200" dirty="0">
                <a:solidFill>
                  <a:srgbClr val="871518"/>
                </a:solidFill>
                <a:latin typeface="Avenir Next LT Pro" panose="020B0504020202020204" pitchFamily="34" charset="77"/>
              </a:rPr>
              <a:t>speak with your MP</a:t>
            </a:r>
          </a:p>
          <a:p>
            <a:pPr marL="0" indent="0">
              <a:spcBef>
                <a:spcPts val="0"/>
              </a:spcBef>
              <a:spcAft>
                <a:spcPts val="600"/>
              </a:spcAft>
              <a:buNone/>
            </a:pPr>
            <a:endParaRPr lang="en-CA" sz="1600" dirty="0">
              <a:solidFill>
                <a:srgbClr val="871518"/>
              </a:solidFill>
              <a:latin typeface="Avenir Next LT Pro" panose="020B0504020202020204" pitchFamily="34" charset="77"/>
            </a:endParaRPr>
          </a:p>
        </p:txBody>
      </p:sp>
      <p:pic>
        <p:nvPicPr>
          <p:cNvPr id="6" name="Picture 5">
            <a:extLst>
              <a:ext uri="{FF2B5EF4-FFF2-40B4-BE49-F238E27FC236}">
                <a16:creationId xmlns:a16="http://schemas.microsoft.com/office/drawing/2014/main" id="{48889FF1-518C-D24F-510C-058ADDF1B59F}"/>
              </a:ext>
            </a:extLst>
          </p:cNvPr>
          <p:cNvPicPr>
            <a:picLocks noChangeAspect="1"/>
          </p:cNvPicPr>
          <p:nvPr/>
        </p:nvPicPr>
        <p:blipFill>
          <a:blip r:embed="rId3"/>
          <a:srcRect/>
          <a:stretch/>
        </p:blipFill>
        <p:spPr>
          <a:xfrm>
            <a:off x="6641748" y="6202020"/>
            <a:ext cx="1417636" cy="531613"/>
          </a:xfrm>
          <a:prstGeom prst="rect">
            <a:avLst/>
          </a:prstGeom>
        </p:spPr>
      </p:pic>
      <p:cxnSp>
        <p:nvCxnSpPr>
          <p:cNvPr id="8" name="Straight Connector 7">
            <a:extLst>
              <a:ext uri="{FF2B5EF4-FFF2-40B4-BE49-F238E27FC236}">
                <a16:creationId xmlns:a16="http://schemas.microsoft.com/office/drawing/2014/main" id="{A90D5679-C4F2-86B6-5C86-54088FF07F1B}"/>
              </a:ext>
            </a:extLst>
          </p:cNvPr>
          <p:cNvCxnSpPr>
            <a:cxnSpLocks/>
          </p:cNvCxnSpPr>
          <p:nvPr/>
        </p:nvCxnSpPr>
        <p:spPr>
          <a:xfrm>
            <a:off x="324279" y="6202020"/>
            <a:ext cx="6166957" cy="0"/>
          </a:xfrm>
          <a:prstGeom prst="line">
            <a:avLst/>
          </a:prstGeom>
          <a:ln>
            <a:solidFill>
              <a:srgbClr val="871518"/>
            </a:solidFill>
          </a:ln>
        </p:spPr>
        <p:style>
          <a:lnRef idx="1">
            <a:schemeClr val="accent6"/>
          </a:lnRef>
          <a:fillRef idx="0">
            <a:schemeClr val="accent6"/>
          </a:fillRef>
          <a:effectRef idx="0">
            <a:schemeClr val="accent6"/>
          </a:effectRef>
          <a:fontRef idx="minor">
            <a:schemeClr val="tx1"/>
          </a:fontRef>
        </p:style>
      </p:cxnSp>
      <p:pic>
        <p:nvPicPr>
          <p:cNvPr id="9" name="Picture 8" descr="A logo of a group&#10;&#10;AI-generated content may be incorrect.">
            <a:extLst>
              <a:ext uri="{FF2B5EF4-FFF2-40B4-BE49-F238E27FC236}">
                <a16:creationId xmlns:a16="http://schemas.microsoft.com/office/drawing/2014/main" id="{EB218083-E706-A664-BA11-DE507860823B}"/>
              </a:ext>
            </a:extLst>
          </p:cNvPr>
          <p:cNvPicPr>
            <a:picLocks noChangeAspect="1"/>
          </p:cNvPicPr>
          <p:nvPr/>
        </p:nvPicPr>
        <p:blipFill>
          <a:blip r:embed="rId4"/>
          <a:stretch>
            <a:fillRect/>
          </a:stretch>
        </p:blipFill>
        <p:spPr>
          <a:xfrm>
            <a:off x="8199848" y="6142097"/>
            <a:ext cx="609825" cy="533597"/>
          </a:xfrm>
          <a:prstGeom prst="rect">
            <a:avLst/>
          </a:prstGeom>
        </p:spPr>
      </p:pic>
    </p:spTree>
    <p:extLst>
      <p:ext uri="{BB962C8B-B14F-4D97-AF65-F5344CB8AC3E}">
        <p14:creationId xmlns:p14="http://schemas.microsoft.com/office/powerpoint/2010/main" val="18961236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35357B-906F-AF3A-F114-93703E737263}"/>
            </a:ext>
          </a:extLst>
        </p:cNvPr>
        <p:cNvGrpSpPr/>
        <p:nvPr/>
      </p:nvGrpSpPr>
      <p:grpSpPr>
        <a:xfrm>
          <a:off x="0" y="0"/>
          <a:ext cx="0" cy="0"/>
          <a:chOff x="0" y="0"/>
          <a:chExt cx="0" cy="0"/>
        </a:xfrm>
      </p:grpSpPr>
      <p:pic>
        <p:nvPicPr>
          <p:cNvPr id="5" name="Picture 4" descr="A red background with a red border&#10;&#10;AI-generated content may be incorrect.">
            <a:extLst>
              <a:ext uri="{FF2B5EF4-FFF2-40B4-BE49-F238E27FC236}">
                <a16:creationId xmlns:a16="http://schemas.microsoft.com/office/drawing/2014/main" id="{0C29CC99-B487-D16C-85E1-98A6568C824A}"/>
              </a:ext>
            </a:extLst>
          </p:cNvPr>
          <p:cNvPicPr>
            <a:picLocks noChangeAspect="1"/>
          </p:cNvPicPr>
          <p:nvPr/>
        </p:nvPicPr>
        <p:blipFill>
          <a:blip r:embed="rId2"/>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4FD1FAFC-A12C-CE13-F4FD-A0010A12543D}"/>
              </a:ext>
            </a:extLst>
          </p:cNvPr>
          <p:cNvSpPr>
            <a:spLocks noGrp="1"/>
          </p:cNvSpPr>
          <p:nvPr>
            <p:ph type="ctrTitle"/>
          </p:nvPr>
        </p:nvSpPr>
        <p:spPr/>
        <p:txBody>
          <a:bodyPr>
            <a:normAutofit/>
          </a:bodyPr>
          <a:lstStyle/>
          <a:p>
            <a:r>
              <a:rPr lang="en-US" sz="3600" dirty="0">
                <a:latin typeface="Walbaum Display" panose="02070503090703020303" pitchFamily="18" charset="0"/>
              </a:rPr>
              <a:t>The Governance Continuum</a:t>
            </a:r>
          </a:p>
        </p:txBody>
      </p:sp>
    </p:spTree>
    <p:extLst>
      <p:ext uri="{BB962C8B-B14F-4D97-AF65-F5344CB8AC3E}">
        <p14:creationId xmlns:p14="http://schemas.microsoft.com/office/powerpoint/2010/main" val="8970297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A13EAAC-F8B8-1A7A-41AD-0BB8DC14EA4D}"/>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A655DF02-3E40-A010-A975-60FC86F5B3E5}"/>
              </a:ext>
            </a:extLst>
          </p:cNvPr>
          <p:cNvPicPr>
            <a:picLocks noChangeAspect="1"/>
          </p:cNvPicPr>
          <p:nvPr/>
        </p:nvPicPr>
        <p:blipFill>
          <a:blip r:embed="rId2"/>
          <a:srcRect/>
          <a:stretch/>
        </p:blipFill>
        <p:spPr>
          <a:xfrm>
            <a:off x="0" y="0"/>
            <a:ext cx="5041900" cy="6858000"/>
          </a:xfrm>
          <a:prstGeom prst="rect">
            <a:avLst/>
          </a:prstGeom>
        </p:spPr>
      </p:pic>
      <p:sp>
        <p:nvSpPr>
          <p:cNvPr id="16" name="Content Placeholder 9">
            <a:extLst>
              <a:ext uri="{FF2B5EF4-FFF2-40B4-BE49-F238E27FC236}">
                <a16:creationId xmlns:a16="http://schemas.microsoft.com/office/drawing/2014/main" id="{36CAA890-1690-7D9B-077C-30C7C107DCE7}"/>
              </a:ext>
            </a:extLst>
          </p:cNvPr>
          <p:cNvSpPr>
            <a:spLocks noGrp="1"/>
          </p:cNvSpPr>
          <p:nvPr>
            <p:ph idx="1"/>
          </p:nvPr>
        </p:nvSpPr>
        <p:spPr>
          <a:xfrm>
            <a:off x="530080" y="2967036"/>
            <a:ext cx="3851979" cy="3468353"/>
          </a:xfrm>
        </p:spPr>
        <p:txBody>
          <a:bodyPr>
            <a:normAutofit fontScale="55000" lnSpcReduction="20000"/>
          </a:bodyPr>
          <a:lstStyle/>
          <a:p>
            <a:pPr marL="0" lvl="0" indent="0">
              <a:buNone/>
            </a:pPr>
            <a:r>
              <a:rPr lang="en-US" sz="4000" b="1" dirty="0">
                <a:latin typeface="Avenir Next LT Pro" panose="020B0504020202020204" pitchFamily="34" charset="0"/>
              </a:rPr>
              <a:t>Kathryn Deo</a:t>
            </a:r>
          </a:p>
          <a:p>
            <a:pPr marL="0" lvl="0" indent="0">
              <a:buNone/>
            </a:pPr>
            <a:r>
              <a:rPr lang="en-US" sz="3600" dirty="0">
                <a:latin typeface="Avenir Next LT Pro" panose="020B0504020202020204" pitchFamily="34" charset="0"/>
              </a:rPr>
              <a:t>Barrister &amp; Solicitor</a:t>
            </a:r>
          </a:p>
          <a:p>
            <a:pPr marL="0" lvl="0" indent="0">
              <a:buNone/>
            </a:pPr>
            <a:endParaRPr lang="en-US" dirty="0">
              <a:latin typeface="Avenir Next LT Pro" panose="020B0504020202020204" pitchFamily="34" charset="0"/>
            </a:endParaRPr>
          </a:p>
          <a:p>
            <a:pPr marL="0" lvl="0" indent="0">
              <a:buNone/>
            </a:pPr>
            <a:r>
              <a:rPr lang="en-US" sz="2800" dirty="0">
                <a:latin typeface="Avenir Next LT Pro" panose="020B0504020202020204" pitchFamily="34" charset="0"/>
              </a:rPr>
              <a:t>Direct: (250) 298-8178</a:t>
            </a:r>
          </a:p>
          <a:p>
            <a:pPr marL="0" lvl="0" indent="0">
              <a:buNone/>
            </a:pPr>
            <a:r>
              <a:rPr lang="en-US" sz="2800" dirty="0">
                <a:latin typeface="Avenir Next LT Pro" panose="020B0504020202020204" pitchFamily="34" charset="0"/>
              </a:rPr>
              <a:t>kathryn@arbutuslaw.ca</a:t>
            </a:r>
          </a:p>
          <a:p>
            <a:pPr marL="0" lvl="0" indent="0">
              <a:buNone/>
            </a:pPr>
            <a:r>
              <a:rPr lang="en-US" sz="2800" b="1" dirty="0">
                <a:latin typeface="Avenir Next LT Pro" panose="020B0504020202020204" pitchFamily="34" charset="0"/>
              </a:rPr>
              <a:t>arbutuslaw.ca</a:t>
            </a:r>
          </a:p>
          <a:p>
            <a:pPr marL="0" lvl="0" indent="0">
              <a:buNone/>
            </a:pPr>
            <a:endParaRPr lang="en-US" sz="2800" b="1" dirty="0">
              <a:latin typeface="Avenir Next LT Pro" panose="020B0504020202020204" pitchFamily="34" charset="0"/>
            </a:endParaRPr>
          </a:p>
          <a:p>
            <a:pPr marL="0" lvl="0" indent="0">
              <a:buNone/>
            </a:pPr>
            <a:endParaRPr lang="en-US" sz="2800" b="1" dirty="0">
              <a:latin typeface="Avenir Next LT Pro" panose="020B0504020202020204" pitchFamily="34" charset="0"/>
            </a:endParaRPr>
          </a:p>
          <a:p>
            <a:pPr marL="0" lvl="0" indent="0">
              <a:buNone/>
            </a:pPr>
            <a:r>
              <a:rPr lang="en-US" sz="4000" b="1" dirty="0">
                <a:latin typeface="Avenir Next LT Pro" panose="020B0504020202020204" pitchFamily="34" charset="0"/>
              </a:rPr>
              <a:t>Timothy Raybould</a:t>
            </a:r>
          </a:p>
          <a:p>
            <a:pPr marL="0" lvl="0" indent="0">
              <a:buNone/>
            </a:pPr>
            <a:r>
              <a:rPr lang="en-US" sz="3600" dirty="0">
                <a:latin typeface="Avenir Next LT Pro" panose="020B0504020202020204" pitchFamily="34" charset="0"/>
              </a:rPr>
              <a:t>Consultant, PhD</a:t>
            </a:r>
          </a:p>
          <a:p>
            <a:pPr marL="0" lvl="0" indent="0">
              <a:buNone/>
            </a:pPr>
            <a:endParaRPr lang="en-US" dirty="0">
              <a:latin typeface="Avenir Next LT Pro" panose="020B0504020202020204" pitchFamily="34" charset="0"/>
            </a:endParaRPr>
          </a:p>
          <a:p>
            <a:pPr marL="0" lvl="0" indent="0">
              <a:buNone/>
            </a:pPr>
            <a:r>
              <a:rPr lang="en-US" sz="2800" dirty="0">
                <a:latin typeface="Avenir Next LT Pro" panose="020B0504020202020204" pitchFamily="34" charset="0"/>
              </a:rPr>
              <a:t>timraybould@jwrgroup.ca</a:t>
            </a:r>
            <a:endParaRPr lang="en-US" sz="2800" b="1" dirty="0">
              <a:latin typeface="Avenir Next LT Pro" panose="020B0504020202020204" pitchFamily="34" charset="0"/>
            </a:endParaRPr>
          </a:p>
          <a:p>
            <a:pPr marL="0" indent="0">
              <a:buNone/>
            </a:pPr>
            <a:endParaRPr lang="en-US" sz="2000" dirty="0"/>
          </a:p>
          <a:p>
            <a:pPr marL="0" indent="0">
              <a:buNone/>
            </a:pPr>
            <a:endParaRPr lang="en-US" sz="2000" dirty="0"/>
          </a:p>
        </p:txBody>
      </p:sp>
      <p:sp>
        <p:nvSpPr>
          <p:cNvPr id="17" name="Title 1">
            <a:extLst>
              <a:ext uri="{FF2B5EF4-FFF2-40B4-BE49-F238E27FC236}">
                <a16:creationId xmlns:a16="http://schemas.microsoft.com/office/drawing/2014/main" id="{1EADEBEF-282B-C09A-330C-462FEAC482DF}"/>
              </a:ext>
            </a:extLst>
          </p:cNvPr>
          <p:cNvSpPr>
            <a:spLocks noGrp="1"/>
          </p:cNvSpPr>
          <p:nvPr>
            <p:ph type="title"/>
          </p:nvPr>
        </p:nvSpPr>
        <p:spPr>
          <a:xfrm>
            <a:off x="530080" y="1664262"/>
            <a:ext cx="3851979" cy="1143000"/>
          </a:xfrm>
          <a:noFill/>
        </p:spPr>
        <p:txBody>
          <a:bodyPr>
            <a:normAutofit/>
          </a:bodyPr>
          <a:lstStyle/>
          <a:p>
            <a:pPr algn="l"/>
            <a:r>
              <a:rPr lang="en-US" sz="4800" dirty="0">
                <a:latin typeface="Walbaum Display" panose="02070503090703020303" pitchFamily="18" charset="0"/>
                <a:cs typeface="Helvetica"/>
              </a:rPr>
              <a:t>Questions?</a:t>
            </a:r>
          </a:p>
        </p:txBody>
      </p:sp>
      <p:sp>
        <p:nvSpPr>
          <p:cNvPr id="2" name="TextBox 1">
            <a:extLst>
              <a:ext uri="{FF2B5EF4-FFF2-40B4-BE49-F238E27FC236}">
                <a16:creationId xmlns:a16="http://schemas.microsoft.com/office/drawing/2014/main" id="{2044BF26-808C-139E-A7FF-948F3EA47708}"/>
              </a:ext>
            </a:extLst>
          </p:cNvPr>
          <p:cNvSpPr txBox="1"/>
          <p:nvPr/>
        </p:nvSpPr>
        <p:spPr>
          <a:xfrm>
            <a:off x="5534013" y="493113"/>
            <a:ext cx="3114674"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380" normalizeH="0" baseline="0" noProof="0" dirty="0">
                <a:ln>
                  <a:noFill/>
                </a:ln>
                <a:solidFill>
                  <a:prstClr val="black">
                    <a:lumMod val="75000"/>
                    <a:lumOff val="25000"/>
                  </a:prstClr>
                </a:solidFill>
                <a:effectLst/>
                <a:uLnTx/>
                <a:uFillTx/>
                <a:latin typeface="Avenir Next Medium" panose="020B0503020202020204" pitchFamily="34" charset="0"/>
                <a:ea typeface="+mn-ea"/>
                <a:cs typeface="+mn-cs"/>
              </a:rPr>
              <a:t>VICTORIA | VANCOUVER</a:t>
            </a:r>
          </a:p>
        </p:txBody>
      </p:sp>
      <p:pic>
        <p:nvPicPr>
          <p:cNvPr id="7" name="Picture 6">
            <a:extLst>
              <a:ext uri="{FF2B5EF4-FFF2-40B4-BE49-F238E27FC236}">
                <a16:creationId xmlns:a16="http://schemas.microsoft.com/office/drawing/2014/main" id="{B66EBD7D-0B81-12F2-657D-9FCFD6953FEA}"/>
              </a:ext>
            </a:extLst>
          </p:cNvPr>
          <p:cNvPicPr>
            <a:picLocks noChangeAspect="1"/>
          </p:cNvPicPr>
          <p:nvPr/>
        </p:nvPicPr>
        <p:blipFill>
          <a:blip r:embed="rId3"/>
          <a:stretch>
            <a:fillRect/>
          </a:stretch>
        </p:blipFill>
        <p:spPr>
          <a:xfrm>
            <a:off x="5926525" y="964808"/>
            <a:ext cx="2145978" cy="2359356"/>
          </a:xfrm>
          <a:prstGeom prst="rect">
            <a:avLst/>
          </a:prstGeom>
        </p:spPr>
      </p:pic>
      <p:pic>
        <p:nvPicPr>
          <p:cNvPr id="9" name="Picture 8">
            <a:extLst>
              <a:ext uri="{FF2B5EF4-FFF2-40B4-BE49-F238E27FC236}">
                <a16:creationId xmlns:a16="http://schemas.microsoft.com/office/drawing/2014/main" id="{10E8EC36-9B1D-3F9D-236E-272BE4362C28}"/>
              </a:ext>
            </a:extLst>
          </p:cNvPr>
          <p:cNvPicPr>
            <a:picLocks noChangeAspect="1"/>
          </p:cNvPicPr>
          <p:nvPr/>
        </p:nvPicPr>
        <p:blipFill>
          <a:blip r:embed="rId4"/>
          <a:stretch>
            <a:fillRect/>
          </a:stretch>
        </p:blipFill>
        <p:spPr>
          <a:xfrm>
            <a:off x="5984442" y="4086445"/>
            <a:ext cx="2030144" cy="1774090"/>
          </a:xfrm>
          <a:prstGeom prst="rect">
            <a:avLst/>
          </a:prstGeom>
        </p:spPr>
      </p:pic>
    </p:spTree>
    <p:extLst>
      <p:ext uri="{BB962C8B-B14F-4D97-AF65-F5344CB8AC3E}">
        <p14:creationId xmlns:p14="http://schemas.microsoft.com/office/powerpoint/2010/main" val="37218316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0587" y="396830"/>
            <a:ext cx="8902825" cy="6263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44285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1DE75C-16EB-C785-C2B5-B5ED6B821515}"/>
              </a:ext>
            </a:extLst>
          </p:cNvPr>
          <p:cNvPicPr>
            <a:picLocks noChangeAspect="1"/>
          </p:cNvPicPr>
          <p:nvPr/>
        </p:nvPicPr>
        <p:blipFill>
          <a:blip r:embed="rId3"/>
          <a:srcRect/>
          <a:stretch/>
        </p:blipFill>
        <p:spPr>
          <a:xfrm>
            <a:off x="1641665" y="0"/>
            <a:ext cx="7498080" cy="5623560"/>
          </a:xfrm>
          <a:prstGeom prst="rect">
            <a:avLst/>
          </a:prstGeom>
        </p:spPr>
      </p:pic>
      <p:sp>
        <p:nvSpPr>
          <p:cNvPr id="32769" name="Title 1"/>
          <p:cNvSpPr>
            <a:spLocks noGrp="1"/>
          </p:cNvSpPr>
          <p:nvPr>
            <p:ph type="title"/>
          </p:nvPr>
        </p:nvSpPr>
        <p:spPr>
          <a:xfrm>
            <a:off x="240846" y="463263"/>
            <a:ext cx="8662307" cy="1151164"/>
          </a:xfrm>
        </p:spPr>
        <p:txBody>
          <a:bodyPr>
            <a:noAutofit/>
          </a:bodyPr>
          <a:lstStyle/>
          <a:p>
            <a:pPr algn="l"/>
            <a:r>
              <a:rPr lang="en-CA" sz="3200" dirty="0">
                <a:solidFill>
                  <a:srgbClr val="871518"/>
                </a:solidFill>
                <a:latin typeface="Walbaum Display" panose="02070503090703020303" pitchFamily="18" charset="0"/>
              </a:rPr>
              <a:t>Options for State-Recognized </a:t>
            </a:r>
            <a:br>
              <a:rPr lang="en-CA" sz="3200" dirty="0">
                <a:solidFill>
                  <a:srgbClr val="871518"/>
                </a:solidFill>
                <a:latin typeface="Walbaum Display" panose="02070503090703020303" pitchFamily="18" charset="0"/>
              </a:rPr>
            </a:br>
            <a:r>
              <a:rPr lang="en-CA" sz="3200" dirty="0">
                <a:solidFill>
                  <a:srgbClr val="871518"/>
                </a:solidFill>
                <a:latin typeface="Walbaum Display" panose="02070503090703020303" pitchFamily="18" charset="0"/>
              </a:rPr>
              <a:t>Governance Reform (negotiated) </a:t>
            </a:r>
          </a:p>
        </p:txBody>
      </p:sp>
      <p:pic>
        <p:nvPicPr>
          <p:cNvPr id="32770" name="Content Placeholder 4"/>
          <p:cNvPicPr>
            <a:picLocks noGrp="1" noChangeAspect="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796570" y="1947061"/>
            <a:ext cx="3169190" cy="3873896"/>
          </a:xfrm>
        </p:spPr>
      </p:pic>
      <p:sp>
        <p:nvSpPr>
          <p:cNvPr id="32771" name="Content Placeholder 3"/>
          <p:cNvSpPr>
            <a:spLocks noGrp="1"/>
          </p:cNvSpPr>
          <p:nvPr>
            <p:ph sz="half" idx="2"/>
          </p:nvPr>
        </p:nvSpPr>
        <p:spPr>
          <a:xfrm>
            <a:off x="4263887" y="2348885"/>
            <a:ext cx="4443010" cy="3351523"/>
          </a:xfrm>
        </p:spPr>
        <p:txBody>
          <a:bodyPr>
            <a:normAutofit/>
          </a:bodyPr>
          <a:lstStyle/>
          <a:p>
            <a:pPr marL="0" indent="0" eaLnBrk="1" hangingPunct="1">
              <a:buNone/>
            </a:pPr>
            <a:r>
              <a:rPr lang="en-US" sz="2600" dirty="0">
                <a:solidFill>
                  <a:srgbClr val="871518"/>
                </a:solidFill>
                <a:latin typeface="Avenir Next LT Pro" panose="020B0504020202020204" pitchFamily="34" charset="77"/>
              </a:rPr>
              <a:t>“Governance Continuum”:</a:t>
            </a:r>
            <a:endParaRPr lang="en-US" sz="2400" i="1" dirty="0">
              <a:solidFill>
                <a:srgbClr val="871518"/>
              </a:solidFill>
              <a:latin typeface="Avenir Next LT Pro" panose="020B0504020202020204" pitchFamily="34" charset="77"/>
            </a:endParaRPr>
          </a:p>
          <a:p>
            <a:pPr>
              <a:spcBef>
                <a:spcPts val="1776"/>
              </a:spcBef>
              <a:spcAft>
                <a:spcPts val="600"/>
              </a:spcAft>
            </a:pPr>
            <a:r>
              <a:rPr lang="en-US" sz="2400" i="1" dirty="0">
                <a:solidFill>
                  <a:srgbClr val="871518"/>
                </a:solidFill>
                <a:latin typeface="Avenir Next LT Pro" panose="020B0504020202020204" pitchFamily="34" charset="77"/>
              </a:rPr>
              <a:t>Indian Act </a:t>
            </a:r>
            <a:r>
              <a:rPr lang="en-US" sz="2400" dirty="0">
                <a:solidFill>
                  <a:srgbClr val="871518"/>
                </a:solidFill>
                <a:latin typeface="Avenir Next LT Pro" panose="020B0504020202020204" pitchFamily="34" charset="77"/>
              </a:rPr>
              <a:t>governance</a:t>
            </a:r>
          </a:p>
          <a:p>
            <a:pPr>
              <a:spcBef>
                <a:spcPts val="1776"/>
              </a:spcBef>
              <a:spcAft>
                <a:spcPts val="600"/>
              </a:spcAft>
            </a:pPr>
            <a:r>
              <a:rPr lang="en-US" sz="2400" dirty="0">
                <a:solidFill>
                  <a:srgbClr val="871518"/>
                </a:solidFill>
                <a:latin typeface="Avenir Next LT Pro" panose="020B0504020202020204" pitchFamily="34" charset="77"/>
              </a:rPr>
              <a:t>sectoral governance initiatives</a:t>
            </a:r>
          </a:p>
          <a:p>
            <a:r>
              <a:rPr lang="en-US" sz="2400" dirty="0">
                <a:solidFill>
                  <a:srgbClr val="871518"/>
                </a:solidFill>
                <a:latin typeface="Avenir Next LT Pro" panose="020B0504020202020204" pitchFamily="34" charset="77"/>
              </a:rPr>
              <a:t>comprehensive Governance Arrangements</a:t>
            </a:r>
          </a:p>
        </p:txBody>
      </p:sp>
      <p:sp>
        <p:nvSpPr>
          <p:cNvPr id="3" name="TextBox 2">
            <a:extLst>
              <a:ext uri="{FF2B5EF4-FFF2-40B4-BE49-F238E27FC236}">
                <a16:creationId xmlns:a16="http://schemas.microsoft.com/office/drawing/2014/main" id="{8B89A6C0-4BC5-0654-CA79-8686407CB83F}"/>
              </a:ext>
            </a:extLst>
          </p:cNvPr>
          <p:cNvSpPr txBox="1"/>
          <p:nvPr/>
        </p:nvSpPr>
        <p:spPr>
          <a:xfrm>
            <a:off x="3071802" y="6358019"/>
            <a:ext cx="3569946" cy="369332"/>
          </a:xfrm>
          <a:prstGeom prst="rect">
            <a:avLst/>
          </a:prstGeom>
          <a:noFill/>
        </p:spPr>
        <p:txBody>
          <a:bodyPr wrap="square" rtlCol="0">
            <a:spAutoFit/>
          </a:bodyPr>
          <a:lstStyle/>
          <a:p>
            <a:pPr algn="r"/>
            <a:r>
              <a:rPr lang="en-US" sz="900" dirty="0">
                <a:solidFill>
                  <a:schemeClr val="bg1"/>
                </a:solidFill>
                <a:latin typeface="Avenir Next LT Pro" panose="020B0504020202020204" pitchFamily="34" charset="0"/>
              </a:rPr>
              <a:t>Kathryn Deo, Barrister &amp; Solicitor</a:t>
            </a:r>
          </a:p>
          <a:p>
            <a:pPr algn="r"/>
            <a:r>
              <a:rPr lang="en-US" sz="900" dirty="0">
                <a:solidFill>
                  <a:schemeClr val="bg1"/>
                </a:solidFill>
                <a:latin typeface="Avenir Next LT Pro" panose="020B0504020202020204" pitchFamily="34" charset="0"/>
              </a:rPr>
              <a:t>&amp; Tim Raybould, PhD</a:t>
            </a:r>
          </a:p>
        </p:txBody>
      </p:sp>
      <p:pic>
        <p:nvPicPr>
          <p:cNvPr id="4" name="Picture 3">
            <a:extLst>
              <a:ext uri="{FF2B5EF4-FFF2-40B4-BE49-F238E27FC236}">
                <a16:creationId xmlns:a16="http://schemas.microsoft.com/office/drawing/2014/main" id="{EC6E79F5-6510-A520-9715-C505995D3291}"/>
              </a:ext>
            </a:extLst>
          </p:cNvPr>
          <p:cNvPicPr>
            <a:picLocks noChangeAspect="1"/>
          </p:cNvPicPr>
          <p:nvPr/>
        </p:nvPicPr>
        <p:blipFill>
          <a:blip r:embed="rId5"/>
          <a:srcRect/>
          <a:stretch/>
        </p:blipFill>
        <p:spPr>
          <a:xfrm>
            <a:off x="6641748" y="6202020"/>
            <a:ext cx="1417636" cy="531613"/>
          </a:xfrm>
          <a:prstGeom prst="rect">
            <a:avLst/>
          </a:prstGeom>
        </p:spPr>
      </p:pic>
      <p:sp>
        <p:nvSpPr>
          <p:cNvPr id="5" name="TextBox 4">
            <a:extLst>
              <a:ext uri="{FF2B5EF4-FFF2-40B4-BE49-F238E27FC236}">
                <a16:creationId xmlns:a16="http://schemas.microsoft.com/office/drawing/2014/main" id="{BF68CCDB-94A3-E2F0-BB9D-3074BC446976}"/>
              </a:ext>
            </a:extLst>
          </p:cNvPr>
          <p:cNvSpPr txBox="1"/>
          <p:nvPr/>
        </p:nvSpPr>
        <p:spPr>
          <a:xfrm>
            <a:off x="211528" y="6444862"/>
            <a:ext cx="2860274" cy="230832"/>
          </a:xfrm>
          <a:prstGeom prst="rect">
            <a:avLst/>
          </a:prstGeom>
          <a:noFill/>
        </p:spPr>
        <p:txBody>
          <a:bodyPr wrap="square" rtlCol="0">
            <a:spAutoFit/>
          </a:bodyPr>
          <a:lstStyle/>
          <a:p>
            <a:pPr lvl="0" defTabSz="914400"/>
            <a:r>
              <a:rPr lang="en-US" sz="900" dirty="0">
                <a:solidFill>
                  <a:schemeClr val="bg1"/>
                </a:solidFill>
                <a:latin typeface="Avenir Next LT Pro" panose="020B0504020202020204" pitchFamily="34" charset="0"/>
                <a:cs typeface="Calibri" panose="020F0502020204030204" pitchFamily="34" charset="0"/>
              </a:rPr>
              <a:t>.</a:t>
            </a:r>
          </a:p>
        </p:txBody>
      </p:sp>
      <p:cxnSp>
        <p:nvCxnSpPr>
          <p:cNvPr id="6" name="Straight Connector 5">
            <a:extLst>
              <a:ext uri="{FF2B5EF4-FFF2-40B4-BE49-F238E27FC236}">
                <a16:creationId xmlns:a16="http://schemas.microsoft.com/office/drawing/2014/main" id="{DB202346-83BA-1234-CCE1-49DD6E813502}"/>
              </a:ext>
            </a:extLst>
          </p:cNvPr>
          <p:cNvCxnSpPr>
            <a:cxnSpLocks/>
          </p:cNvCxnSpPr>
          <p:nvPr/>
        </p:nvCxnSpPr>
        <p:spPr>
          <a:xfrm>
            <a:off x="324279" y="6202020"/>
            <a:ext cx="6166957" cy="0"/>
          </a:xfrm>
          <a:prstGeom prst="line">
            <a:avLst/>
          </a:prstGeom>
          <a:ln>
            <a:solidFill>
              <a:srgbClr val="871518"/>
            </a:solidFill>
          </a:ln>
        </p:spPr>
        <p:style>
          <a:lnRef idx="1">
            <a:schemeClr val="accent6"/>
          </a:lnRef>
          <a:fillRef idx="0">
            <a:schemeClr val="accent6"/>
          </a:fillRef>
          <a:effectRef idx="0">
            <a:schemeClr val="accent6"/>
          </a:effectRef>
          <a:fontRef idx="minor">
            <a:schemeClr val="tx1"/>
          </a:fontRef>
        </p:style>
      </p:cxnSp>
      <p:pic>
        <p:nvPicPr>
          <p:cNvPr id="7" name="Picture 6" descr="A logo of a group&#10;&#10;AI-generated content may be incorrect.">
            <a:extLst>
              <a:ext uri="{FF2B5EF4-FFF2-40B4-BE49-F238E27FC236}">
                <a16:creationId xmlns:a16="http://schemas.microsoft.com/office/drawing/2014/main" id="{048DA0D0-9D0B-221F-CDFB-416FB7C11AAF}"/>
              </a:ext>
            </a:extLst>
          </p:cNvPr>
          <p:cNvPicPr>
            <a:picLocks noChangeAspect="1"/>
          </p:cNvPicPr>
          <p:nvPr/>
        </p:nvPicPr>
        <p:blipFill>
          <a:blip r:embed="rId6"/>
          <a:stretch>
            <a:fillRect/>
          </a:stretch>
        </p:blipFill>
        <p:spPr>
          <a:xfrm>
            <a:off x="8199848" y="6142097"/>
            <a:ext cx="609825" cy="533597"/>
          </a:xfrm>
          <a:prstGeom prst="rect">
            <a:avLst/>
          </a:prstGeom>
        </p:spPr>
      </p:pic>
    </p:spTree>
    <p:extLst>
      <p:ext uri="{BB962C8B-B14F-4D97-AF65-F5344CB8AC3E}">
        <p14:creationId xmlns:p14="http://schemas.microsoft.com/office/powerpoint/2010/main" val="24572842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5E231A-604A-0F8B-7B30-6A3F293F5099}"/>
              </a:ext>
            </a:extLst>
          </p:cNvPr>
          <p:cNvPicPr>
            <a:picLocks noChangeAspect="1"/>
          </p:cNvPicPr>
          <p:nvPr/>
        </p:nvPicPr>
        <p:blipFill>
          <a:blip r:embed="rId3"/>
          <a:srcRect/>
          <a:stretch/>
        </p:blipFill>
        <p:spPr>
          <a:xfrm>
            <a:off x="1641665" y="0"/>
            <a:ext cx="7498080" cy="5623560"/>
          </a:xfrm>
          <a:prstGeom prst="rect">
            <a:avLst/>
          </a:prstGeom>
        </p:spPr>
      </p:pic>
      <p:sp>
        <p:nvSpPr>
          <p:cNvPr id="38913" name="Title 1"/>
          <p:cNvSpPr>
            <a:spLocks noGrp="1"/>
          </p:cNvSpPr>
          <p:nvPr>
            <p:ph type="title"/>
          </p:nvPr>
        </p:nvSpPr>
        <p:spPr>
          <a:xfrm>
            <a:off x="457200" y="560328"/>
            <a:ext cx="8229600" cy="848768"/>
          </a:xfrm>
        </p:spPr>
        <p:txBody>
          <a:bodyPr anchor="ctr">
            <a:normAutofit fontScale="90000"/>
          </a:bodyPr>
          <a:lstStyle/>
          <a:p>
            <a:pPr algn="l">
              <a:lnSpc>
                <a:spcPct val="90000"/>
              </a:lnSpc>
            </a:pPr>
            <a:r>
              <a:rPr lang="en-CA" sz="3600" dirty="0">
                <a:solidFill>
                  <a:srgbClr val="871518"/>
                </a:solidFill>
                <a:latin typeface="Walbaum Display" panose="02070503090703020303" pitchFamily="18" charset="0"/>
              </a:rPr>
              <a:t>National Sectoral Governance </a:t>
            </a:r>
            <a:br>
              <a:rPr lang="en-CA" sz="3600" dirty="0">
                <a:solidFill>
                  <a:srgbClr val="871518"/>
                </a:solidFill>
                <a:latin typeface="Walbaum Display" panose="02070503090703020303" pitchFamily="18" charset="0"/>
              </a:rPr>
            </a:br>
            <a:r>
              <a:rPr lang="en-CA" sz="3600" dirty="0">
                <a:solidFill>
                  <a:srgbClr val="871518"/>
                </a:solidFill>
                <a:latin typeface="Walbaum Display" panose="02070503090703020303" pitchFamily="18" charset="0"/>
              </a:rPr>
              <a:t>Initiatives </a:t>
            </a:r>
          </a:p>
        </p:txBody>
      </p:sp>
      <p:graphicFrame>
        <p:nvGraphicFramePr>
          <p:cNvPr id="38917" name="Content Placeholder 2">
            <a:extLst>
              <a:ext uri="{FF2B5EF4-FFF2-40B4-BE49-F238E27FC236}">
                <a16:creationId xmlns:a16="http://schemas.microsoft.com/office/drawing/2014/main" id="{8E33B68D-6B18-9F59-E31E-C5C3AC2C5057}"/>
              </a:ext>
            </a:extLst>
          </p:cNvPr>
          <p:cNvGraphicFramePr>
            <a:graphicFrameLocks noGrp="1"/>
          </p:cNvGraphicFramePr>
          <p:nvPr>
            <p:ph idx="1"/>
            <p:extLst>
              <p:ext uri="{D42A27DB-BD31-4B8C-83A1-F6EECF244321}">
                <p14:modId xmlns:p14="http://schemas.microsoft.com/office/powerpoint/2010/main" val="3143021181"/>
              </p:ext>
            </p:extLst>
          </p:nvPr>
        </p:nvGraphicFramePr>
        <p:xfrm>
          <a:off x="457200" y="1534344"/>
          <a:ext cx="7892981" cy="457317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8915" name="Slide Number Placeholder 4" hidden="1"/>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Aft>
                <a:spcPts val="600"/>
              </a:spcAft>
            </a:pPr>
            <a:fld id="{E4F25266-9A79-6142-ADD1-FB0DB1E92972}" type="slidenum">
              <a:rPr lang="en-US" sz="1200">
                <a:solidFill>
                  <a:srgbClr val="898989"/>
                </a:solidFill>
              </a:rPr>
              <a:pPr eaLnBrk="1" hangingPunct="1">
                <a:spcAft>
                  <a:spcPts val="600"/>
                </a:spcAft>
              </a:pPr>
              <a:t>6</a:t>
            </a:fld>
            <a:endParaRPr lang="en-US" sz="1200" dirty="0">
              <a:solidFill>
                <a:srgbClr val="898989"/>
              </a:solidFill>
            </a:endParaRPr>
          </a:p>
        </p:txBody>
      </p:sp>
      <p:sp>
        <p:nvSpPr>
          <p:cNvPr id="2" name="TextBox 1">
            <a:extLst>
              <a:ext uri="{FF2B5EF4-FFF2-40B4-BE49-F238E27FC236}">
                <a16:creationId xmlns:a16="http://schemas.microsoft.com/office/drawing/2014/main" id="{D1466EDB-206C-5FCF-CEFB-11B5684AC5AA}"/>
              </a:ext>
            </a:extLst>
          </p:cNvPr>
          <p:cNvSpPr txBox="1"/>
          <p:nvPr/>
        </p:nvSpPr>
        <p:spPr>
          <a:xfrm>
            <a:off x="3071802" y="6358019"/>
            <a:ext cx="3569946" cy="369332"/>
          </a:xfrm>
          <a:prstGeom prst="rect">
            <a:avLst/>
          </a:prstGeom>
          <a:noFill/>
        </p:spPr>
        <p:txBody>
          <a:bodyPr wrap="square" rtlCol="0">
            <a:spAutoFit/>
          </a:bodyPr>
          <a:lstStyle/>
          <a:p>
            <a:pPr algn="r"/>
            <a:r>
              <a:rPr lang="en-US" sz="900" dirty="0">
                <a:solidFill>
                  <a:schemeClr val="bg1"/>
                </a:solidFill>
                <a:latin typeface="Avenir Next LT Pro" panose="020B0504020202020204" pitchFamily="34" charset="0"/>
              </a:rPr>
              <a:t>Kathryn Deo, Barrister &amp; Solicitor</a:t>
            </a:r>
          </a:p>
          <a:p>
            <a:pPr algn="r"/>
            <a:r>
              <a:rPr lang="en-US" sz="900" dirty="0">
                <a:solidFill>
                  <a:schemeClr val="bg1"/>
                </a:solidFill>
                <a:latin typeface="Avenir Next LT Pro" panose="020B0504020202020204" pitchFamily="34" charset="0"/>
              </a:rPr>
              <a:t>&amp; Tim Raybould, PhD</a:t>
            </a:r>
          </a:p>
        </p:txBody>
      </p:sp>
      <p:pic>
        <p:nvPicPr>
          <p:cNvPr id="3" name="Picture 2">
            <a:extLst>
              <a:ext uri="{FF2B5EF4-FFF2-40B4-BE49-F238E27FC236}">
                <a16:creationId xmlns:a16="http://schemas.microsoft.com/office/drawing/2014/main" id="{97DB5AB6-FFE4-B254-19E6-600774FBC2A5}"/>
              </a:ext>
            </a:extLst>
          </p:cNvPr>
          <p:cNvPicPr>
            <a:picLocks noChangeAspect="1"/>
          </p:cNvPicPr>
          <p:nvPr/>
        </p:nvPicPr>
        <p:blipFill>
          <a:blip r:embed="rId9"/>
          <a:srcRect/>
          <a:stretch/>
        </p:blipFill>
        <p:spPr>
          <a:xfrm>
            <a:off x="6641748" y="6202020"/>
            <a:ext cx="1417636" cy="531613"/>
          </a:xfrm>
          <a:prstGeom prst="rect">
            <a:avLst/>
          </a:prstGeom>
        </p:spPr>
      </p:pic>
      <p:sp>
        <p:nvSpPr>
          <p:cNvPr id="4" name="TextBox 3">
            <a:extLst>
              <a:ext uri="{FF2B5EF4-FFF2-40B4-BE49-F238E27FC236}">
                <a16:creationId xmlns:a16="http://schemas.microsoft.com/office/drawing/2014/main" id="{DA088096-DFA8-4CC0-A517-8FA4395B27C2}"/>
              </a:ext>
            </a:extLst>
          </p:cNvPr>
          <p:cNvSpPr txBox="1"/>
          <p:nvPr/>
        </p:nvSpPr>
        <p:spPr>
          <a:xfrm>
            <a:off x="211528" y="6444862"/>
            <a:ext cx="2860274" cy="230832"/>
          </a:xfrm>
          <a:prstGeom prst="rect">
            <a:avLst/>
          </a:prstGeom>
          <a:noFill/>
        </p:spPr>
        <p:txBody>
          <a:bodyPr wrap="square" rtlCol="0">
            <a:spAutoFit/>
          </a:bodyPr>
          <a:lstStyle/>
          <a:p>
            <a:pPr lvl="0" defTabSz="914400"/>
            <a:r>
              <a:rPr lang="en-US" sz="900" dirty="0">
                <a:solidFill>
                  <a:schemeClr val="bg1"/>
                </a:solidFill>
                <a:latin typeface="Avenir Next LT Pro" panose="020B0504020202020204" pitchFamily="34" charset="0"/>
                <a:cs typeface="Calibri" panose="020F0502020204030204" pitchFamily="34" charset="0"/>
              </a:rPr>
              <a:t>.</a:t>
            </a:r>
          </a:p>
        </p:txBody>
      </p:sp>
      <p:cxnSp>
        <p:nvCxnSpPr>
          <p:cNvPr id="5" name="Straight Connector 4">
            <a:extLst>
              <a:ext uri="{FF2B5EF4-FFF2-40B4-BE49-F238E27FC236}">
                <a16:creationId xmlns:a16="http://schemas.microsoft.com/office/drawing/2014/main" id="{6D9D45D7-DBD0-F840-BDF9-2965658D499B}"/>
              </a:ext>
            </a:extLst>
          </p:cNvPr>
          <p:cNvCxnSpPr>
            <a:cxnSpLocks/>
          </p:cNvCxnSpPr>
          <p:nvPr/>
        </p:nvCxnSpPr>
        <p:spPr>
          <a:xfrm>
            <a:off x="324279" y="6202020"/>
            <a:ext cx="6166957" cy="0"/>
          </a:xfrm>
          <a:prstGeom prst="line">
            <a:avLst/>
          </a:prstGeom>
          <a:ln>
            <a:solidFill>
              <a:srgbClr val="871518"/>
            </a:solidFill>
          </a:ln>
        </p:spPr>
        <p:style>
          <a:lnRef idx="1">
            <a:schemeClr val="accent6"/>
          </a:lnRef>
          <a:fillRef idx="0">
            <a:schemeClr val="accent6"/>
          </a:fillRef>
          <a:effectRef idx="0">
            <a:schemeClr val="accent6"/>
          </a:effectRef>
          <a:fontRef idx="minor">
            <a:schemeClr val="tx1"/>
          </a:fontRef>
        </p:style>
      </p:cxnSp>
      <p:pic>
        <p:nvPicPr>
          <p:cNvPr id="6" name="Picture 5" descr="A logo of a group&#10;&#10;AI-generated content may be incorrect.">
            <a:extLst>
              <a:ext uri="{FF2B5EF4-FFF2-40B4-BE49-F238E27FC236}">
                <a16:creationId xmlns:a16="http://schemas.microsoft.com/office/drawing/2014/main" id="{3FA25930-2F7F-2F65-EDCA-FD578A968FD7}"/>
              </a:ext>
            </a:extLst>
          </p:cNvPr>
          <p:cNvPicPr>
            <a:picLocks noChangeAspect="1"/>
          </p:cNvPicPr>
          <p:nvPr/>
        </p:nvPicPr>
        <p:blipFill>
          <a:blip r:embed="rId10"/>
          <a:stretch>
            <a:fillRect/>
          </a:stretch>
        </p:blipFill>
        <p:spPr>
          <a:xfrm>
            <a:off x="8199848" y="6142097"/>
            <a:ext cx="609825" cy="533597"/>
          </a:xfrm>
          <a:prstGeom prst="rect">
            <a:avLst/>
          </a:prstGeom>
        </p:spPr>
      </p:pic>
    </p:spTree>
    <p:extLst>
      <p:ext uri="{BB962C8B-B14F-4D97-AF65-F5344CB8AC3E}">
        <p14:creationId xmlns:p14="http://schemas.microsoft.com/office/powerpoint/2010/main" val="32467938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8A4568-5E51-80C2-DCAD-1D2B9DBAF365}"/>
              </a:ext>
            </a:extLst>
          </p:cNvPr>
          <p:cNvPicPr>
            <a:picLocks noChangeAspect="1"/>
          </p:cNvPicPr>
          <p:nvPr/>
        </p:nvPicPr>
        <p:blipFill>
          <a:blip r:embed="rId2"/>
          <a:srcRect/>
          <a:stretch/>
        </p:blipFill>
        <p:spPr>
          <a:xfrm>
            <a:off x="1645920" y="0"/>
            <a:ext cx="7498080" cy="5623560"/>
          </a:xfrm>
          <a:prstGeom prst="rect">
            <a:avLst/>
          </a:prstGeom>
        </p:spPr>
      </p:pic>
      <p:sp>
        <p:nvSpPr>
          <p:cNvPr id="2" name="Title 1">
            <a:extLst>
              <a:ext uri="{FF2B5EF4-FFF2-40B4-BE49-F238E27FC236}">
                <a16:creationId xmlns:a16="http://schemas.microsoft.com/office/drawing/2014/main" id="{16B96DED-59F6-8748-9BE4-A4396BA481EC}"/>
              </a:ext>
            </a:extLst>
          </p:cNvPr>
          <p:cNvSpPr>
            <a:spLocks noGrp="1"/>
          </p:cNvSpPr>
          <p:nvPr>
            <p:ph type="title"/>
          </p:nvPr>
        </p:nvSpPr>
        <p:spPr>
          <a:xfrm>
            <a:off x="457200" y="553916"/>
            <a:ext cx="6034035" cy="912324"/>
          </a:xfrm>
        </p:spPr>
        <p:txBody>
          <a:bodyPr>
            <a:noAutofit/>
          </a:bodyPr>
          <a:lstStyle/>
          <a:p>
            <a:pPr algn="l"/>
            <a:r>
              <a:rPr lang="en-US" sz="3400" dirty="0">
                <a:solidFill>
                  <a:srgbClr val="871518"/>
                </a:solidFill>
                <a:latin typeface="Walbaum Display" panose="02070503090703020303" pitchFamily="18" charset="0"/>
              </a:rPr>
              <a:t>Comprehensive  Governance </a:t>
            </a:r>
            <a:br>
              <a:rPr lang="en-US" sz="3400" dirty="0">
                <a:solidFill>
                  <a:srgbClr val="871518"/>
                </a:solidFill>
                <a:latin typeface="Walbaum Display" panose="02070503090703020303" pitchFamily="18" charset="0"/>
              </a:rPr>
            </a:br>
            <a:r>
              <a:rPr lang="en-US" sz="3400" dirty="0">
                <a:solidFill>
                  <a:srgbClr val="871518"/>
                </a:solidFill>
                <a:latin typeface="Walbaum Display" panose="02070503090703020303" pitchFamily="18" charset="0"/>
              </a:rPr>
              <a:t>Arrangements</a:t>
            </a:r>
          </a:p>
        </p:txBody>
      </p:sp>
      <p:sp>
        <p:nvSpPr>
          <p:cNvPr id="3" name="Content Placeholder 2">
            <a:extLst>
              <a:ext uri="{FF2B5EF4-FFF2-40B4-BE49-F238E27FC236}">
                <a16:creationId xmlns:a16="http://schemas.microsoft.com/office/drawing/2014/main" id="{8AD472DE-F32B-9A4A-9A27-F60A401EDE3A}"/>
              </a:ext>
            </a:extLst>
          </p:cNvPr>
          <p:cNvSpPr>
            <a:spLocks noGrp="1"/>
          </p:cNvSpPr>
          <p:nvPr>
            <p:ph idx="1"/>
          </p:nvPr>
        </p:nvSpPr>
        <p:spPr>
          <a:xfrm>
            <a:off x="457200" y="1598127"/>
            <a:ext cx="8229600" cy="4543970"/>
          </a:xfrm>
        </p:spPr>
        <p:txBody>
          <a:bodyPr>
            <a:normAutofit/>
          </a:bodyPr>
          <a:lstStyle/>
          <a:p>
            <a:pPr marL="457200" indent="-457200">
              <a:lnSpc>
                <a:spcPct val="110000"/>
              </a:lnSpc>
              <a:buFont typeface="+mj-lt"/>
              <a:buAutoNum type="arabicPeriod"/>
            </a:pPr>
            <a:r>
              <a:rPr lang="en-US" sz="1600" dirty="0">
                <a:solidFill>
                  <a:srgbClr val="871518"/>
                </a:solidFill>
                <a:latin typeface="+mn-lt"/>
              </a:rPr>
              <a:t>James Bay Cree, QC (land claim)</a:t>
            </a:r>
          </a:p>
          <a:p>
            <a:pPr marL="457200" indent="-457200">
              <a:lnSpc>
                <a:spcPct val="110000"/>
              </a:lnSpc>
              <a:buFont typeface="+mj-lt"/>
              <a:buAutoNum type="arabicPeriod"/>
            </a:pPr>
            <a:r>
              <a:rPr lang="en-US" sz="1600" dirty="0">
                <a:solidFill>
                  <a:srgbClr val="871518"/>
                </a:solidFill>
                <a:latin typeface="+mn-lt"/>
              </a:rPr>
              <a:t>Sechelt, BC (stand alone – trilateral)</a:t>
            </a:r>
          </a:p>
          <a:p>
            <a:pPr marL="457200" indent="-457200">
              <a:lnSpc>
                <a:spcPct val="110000"/>
              </a:lnSpc>
              <a:buFont typeface="+mj-lt"/>
              <a:buAutoNum type="arabicPeriod"/>
            </a:pPr>
            <a:r>
              <a:rPr lang="en-US" sz="1600" dirty="0">
                <a:solidFill>
                  <a:srgbClr val="871518"/>
                </a:solidFill>
                <a:latin typeface="+mn-lt"/>
              </a:rPr>
              <a:t>Yukon (land claim)</a:t>
            </a:r>
          </a:p>
          <a:p>
            <a:pPr marL="971550" lvl="1" indent="-514350">
              <a:lnSpc>
                <a:spcPct val="110000"/>
              </a:lnSpc>
              <a:buFont typeface="+mj-lt"/>
              <a:buAutoNum type="arabicParenR"/>
            </a:pPr>
            <a:r>
              <a:rPr lang="en-US" sz="1600" dirty="0">
                <a:solidFill>
                  <a:srgbClr val="871518"/>
                </a:solidFill>
                <a:latin typeface="+mn-lt"/>
              </a:rPr>
              <a:t>Vuntut Gwitchin, </a:t>
            </a:r>
          </a:p>
          <a:p>
            <a:pPr marL="971550" lvl="1" indent="-514350">
              <a:lnSpc>
                <a:spcPct val="110000"/>
              </a:lnSpc>
              <a:buFont typeface="+mj-lt"/>
              <a:buAutoNum type="arabicParenR"/>
            </a:pPr>
            <a:r>
              <a:rPr lang="en-US" sz="1600" dirty="0">
                <a:solidFill>
                  <a:srgbClr val="871518"/>
                </a:solidFill>
                <a:latin typeface="+mn-lt"/>
              </a:rPr>
              <a:t>Champagne and Aishihik,</a:t>
            </a:r>
          </a:p>
          <a:p>
            <a:pPr marL="971550" lvl="1" indent="-514350">
              <a:lnSpc>
                <a:spcPct val="110000"/>
              </a:lnSpc>
              <a:buFont typeface="+mj-lt"/>
              <a:buAutoNum type="arabicParenR"/>
            </a:pPr>
            <a:r>
              <a:rPr lang="en-US" sz="1600" dirty="0">
                <a:solidFill>
                  <a:srgbClr val="871518"/>
                </a:solidFill>
                <a:latin typeface="+mn-lt"/>
              </a:rPr>
              <a:t>Nacho Nyak Dun, </a:t>
            </a:r>
          </a:p>
          <a:p>
            <a:pPr marL="971550" lvl="1" indent="-514350">
              <a:lnSpc>
                <a:spcPct val="110000"/>
              </a:lnSpc>
              <a:buFont typeface="+mj-lt"/>
              <a:buAutoNum type="arabicParenR"/>
            </a:pPr>
            <a:r>
              <a:rPr lang="en-US" sz="1600" dirty="0">
                <a:solidFill>
                  <a:srgbClr val="871518"/>
                </a:solidFill>
                <a:latin typeface="+mn-lt"/>
              </a:rPr>
              <a:t>Teslin Tlingit, </a:t>
            </a:r>
          </a:p>
          <a:p>
            <a:pPr marL="971550" lvl="1" indent="-514350">
              <a:lnSpc>
                <a:spcPct val="110000"/>
              </a:lnSpc>
              <a:buFont typeface="+mj-lt"/>
              <a:buAutoNum type="arabicParenR"/>
            </a:pPr>
            <a:r>
              <a:rPr lang="en-US" sz="1600" dirty="0">
                <a:solidFill>
                  <a:srgbClr val="871518"/>
                </a:solidFill>
                <a:latin typeface="+mn-lt"/>
              </a:rPr>
              <a:t>Selkirk, </a:t>
            </a:r>
          </a:p>
          <a:p>
            <a:pPr marL="971550" lvl="1" indent="-514350">
              <a:lnSpc>
                <a:spcPct val="110000"/>
              </a:lnSpc>
              <a:buFont typeface="+mj-lt"/>
              <a:buAutoNum type="arabicParenR"/>
            </a:pPr>
            <a:r>
              <a:rPr lang="en-US" sz="1600" dirty="0">
                <a:solidFill>
                  <a:srgbClr val="871518"/>
                </a:solidFill>
                <a:latin typeface="+mn-lt"/>
              </a:rPr>
              <a:t>Little Salmon/ Carmacks, </a:t>
            </a:r>
          </a:p>
          <a:p>
            <a:pPr marL="971550" lvl="1" indent="-514350">
              <a:lnSpc>
                <a:spcPct val="110000"/>
              </a:lnSpc>
              <a:buFont typeface="+mj-lt"/>
              <a:buAutoNum type="arabicParenR"/>
            </a:pPr>
            <a:r>
              <a:rPr lang="en-US" sz="1600" dirty="0">
                <a:solidFill>
                  <a:srgbClr val="871518"/>
                </a:solidFill>
                <a:latin typeface="+mn-lt"/>
              </a:rPr>
              <a:t>Tr’ondëk Hwëch’in, </a:t>
            </a:r>
          </a:p>
          <a:p>
            <a:pPr marL="971550" lvl="1" indent="-514350">
              <a:lnSpc>
                <a:spcPct val="110000"/>
              </a:lnSpc>
              <a:buFont typeface="+mj-lt"/>
              <a:buAutoNum type="arabicParenR"/>
            </a:pPr>
            <a:r>
              <a:rPr lang="en-US" sz="1600" dirty="0">
                <a:solidFill>
                  <a:srgbClr val="871518"/>
                </a:solidFill>
                <a:latin typeface="+mn-lt"/>
              </a:rPr>
              <a:t>Ta’an Kwach’an, </a:t>
            </a:r>
          </a:p>
          <a:p>
            <a:pPr marL="971550" lvl="1" indent="-514350">
              <a:lnSpc>
                <a:spcPct val="110000"/>
              </a:lnSpc>
              <a:buFont typeface="+mj-lt"/>
              <a:buAutoNum type="arabicParenR"/>
            </a:pPr>
            <a:r>
              <a:rPr lang="en-US" sz="1600" dirty="0">
                <a:solidFill>
                  <a:srgbClr val="871518"/>
                </a:solidFill>
                <a:latin typeface="+mn-lt"/>
              </a:rPr>
              <a:t>Kluane First Nation, </a:t>
            </a:r>
          </a:p>
          <a:p>
            <a:pPr marL="971550" lvl="1" indent="-514350">
              <a:lnSpc>
                <a:spcPct val="110000"/>
              </a:lnSpc>
              <a:buFont typeface="+mj-lt"/>
              <a:buAutoNum type="arabicParenR"/>
            </a:pPr>
            <a:r>
              <a:rPr lang="en-US" sz="1600" dirty="0">
                <a:solidFill>
                  <a:srgbClr val="871518"/>
                </a:solidFill>
                <a:latin typeface="+mn-lt"/>
              </a:rPr>
              <a:t>Kwanlin Dün, </a:t>
            </a:r>
          </a:p>
          <a:p>
            <a:pPr marL="971550" lvl="1" indent="-514350">
              <a:lnSpc>
                <a:spcPct val="110000"/>
              </a:lnSpc>
              <a:buFont typeface="+mj-lt"/>
              <a:buAutoNum type="arabicParenR"/>
            </a:pPr>
            <a:r>
              <a:rPr lang="en-US" sz="1600" dirty="0">
                <a:solidFill>
                  <a:srgbClr val="871518"/>
                </a:solidFill>
                <a:latin typeface="+mn-lt"/>
              </a:rPr>
              <a:t>Carcross/Tagish</a:t>
            </a:r>
          </a:p>
          <a:p>
            <a:endParaRPr lang="en-US" sz="1800" dirty="0">
              <a:solidFill>
                <a:srgbClr val="871518"/>
              </a:solidFill>
            </a:endParaRPr>
          </a:p>
        </p:txBody>
      </p:sp>
      <p:sp>
        <p:nvSpPr>
          <p:cNvPr id="5" name="TextBox 4">
            <a:extLst>
              <a:ext uri="{FF2B5EF4-FFF2-40B4-BE49-F238E27FC236}">
                <a16:creationId xmlns:a16="http://schemas.microsoft.com/office/drawing/2014/main" id="{E6A45342-280A-4531-3FD0-5A61BCD1CE46}"/>
              </a:ext>
            </a:extLst>
          </p:cNvPr>
          <p:cNvSpPr txBox="1"/>
          <p:nvPr/>
        </p:nvSpPr>
        <p:spPr>
          <a:xfrm>
            <a:off x="3071802" y="6358019"/>
            <a:ext cx="3569946" cy="369332"/>
          </a:xfrm>
          <a:prstGeom prst="rect">
            <a:avLst/>
          </a:prstGeom>
          <a:noFill/>
        </p:spPr>
        <p:txBody>
          <a:bodyPr wrap="square" rtlCol="0">
            <a:spAutoFit/>
          </a:bodyPr>
          <a:lstStyle/>
          <a:p>
            <a:pPr algn="r"/>
            <a:r>
              <a:rPr lang="en-US" sz="900" dirty="0">
                <a:solidFill>
                  <a:schemeClr val="bg1"/>
                </a:solidFill>
                <a:latin typeface="Avenir Next LT Pro" panose="020B0504020202020204" pitchFamily="34" charset="0"/>
              </a:rPr>
              <a:t>Kathryn Deo, Barrister &amp; Solicitor</a:t>
            </a:r>
          </a:p>
          <a:p>
            <a:pPr algn="r"/>
            <a:r>
              <a:rPr lang="en-US" sz="900" dirty="0">
                <a:solidFill>
                  <a:schemeClr val="bg1"/>
                </a:solidFill>
                <a:latin typeface="Avenir Next LT Pro" panose="020B0504020202020204" pitchFamily="34" charset="0"/>
              </a:rPr>
              <a:t>&amp; Tim Raybould, PhD</a:t>
            </a:r>
          </a:p>
        </p:txBody>
      </p:sp>
      <p:pic>
        <p:nvPicPr>
          <p:cNvPr id="6" name="Picture 5">
            <a:extLst>
              <a:ext uri="{FF2B5EF4-FFF2-40B4-BE49-F238E27FC236}">
                <a16:creationId xmlns:a16="http://schemas.microsoft.com/office/drawing/2014/main" id="{40E0DF0D-7F6B-7DEE-E912-99F719FB4230}"/>
              </a:ext>
            </a:extLst>
          </p:cNvPr>
          <p:cNvPicPr>
            <a:picLocks noChangeAspect="1"/>
          </p:cNvPicPr>
          <p:nvPr/>
        </p:nvPicPr>
        <p:blipFill>
          <a:blip r:embed="rId3"/>
          <a:srcRect/>
          <a:stretch/>
        </p:blipFill>
        <p:spPr>
          <a:xfrm>
            <a:off x="6641748" y="6202020"/>
            <a:ext cx="1417636" cy="531613"/>
          </a:xfrm>
          <a:prstGeom prst="rect">
            <a:avLst/>
          </a:prstGeom>
        </p:spPr>
      </p:pic>
      <p:sp>
        <p:nvSpPr>
          <p:cNvPr id="7" name="TextBox 6">
            <a:extLst>
              <a:ext uri="{FF2B5EF4-FFF2-40B4-BE49-F238E27FC236}">
                <a16:creationId xmlns:a16="http://schemas.microsoft.com/office/drawing/2014/main" id="{B370E137-2775-C217-89EA-D9A875B562C9}"/>
              </a:ext>
            </a:extLst>
          </p:cNvPr>
          <p:cNvSpPr txBox="1"/>
          <p:nvPr/>
        </p:nvSpPr>
        <p:spPr>
          <a:xfrm>
            <a:off x="211528" y="6444862"/>
            <a:ext cx="2860274" cy="230832"/>
          </a:xfrm>
          <a:prstGeom prst="rect">
            <a:avLst/>
          </a:prstGeom>
          <a:noFill/>
        </p:spPr>
        <p:txBody>
          <a:bodyPr wrap="square" rtlCol="0">
            <a:spAutoFit/>
          </a:bodyPr>
          <a:lstStyle/>
          <a:p>
            <a:pPr lvl="0" defTabSz="914400"/>
            <a:r>
              <a:rPr lang="en-US" sz="900" dirty="0">
                <a:solidFill>
                  <a:schemeClr val="bg1"/>
                </a:solidFill>
                <a:latin typeface="Avenir Next LT Pro" panose="020B0504020202020204" pitchFamily="34" charset="0"/>
                <a:cs typeface="Calibri" panose="020F0502020204030204" pitchFamily="34" charset="0"/>
              </a:rPr>
              <a:t>.</a:t>
            </a:r>
          </a:p>
        </p:txBody>
      </p:sp>
      <p:cxnSp>
        <p:nvCxnSpPr>
          <p:cNvPr id="8" name="Straight Connector 7">
            <a:extLst>
              <a:ext uri="{FF2B5EF4-FFF2-40B4-BE49-F238E27FC236}">
                <a16:creationId xmlns:a16="http://schemas.microsoft.com/office/drawing/2014/main" id="{FC3F4495-6144-CF78-20F4-30D6D28265A3}"/>
              </a:ext>
            </a:extLst>
          </p:cNvPr>
          <p:cNvCxnSpPr>
            <a:cxnSpLocks/>
          </p:cNvCxnSpPr>
          <p:nvPr/>
        </p:nvCxnSpPr>
        <p:spPr>
          <a:xfrm>
            <a:off x="324279" y="6202020"/>
            <a:ext cx="6166957" cy="0"/>
          </a:xfrm>
          <a:prstGeom prst="line">
            <a:avLst/>
          </a:prstGeom>
          <a:ln>
            <a:solidFill>
              <a:srgbClr val="871518"/>
            </a:solidFill>
          </a:ln>
        </p:spPr>
        <p:style>
          <a:lnRef idx="1">
            <a:schemeClr val="accent6"/>
          </a:lnRef>
          <a:fillRef idx="0">
            <a:schemeClr val="accent6"/>
          </a:fillRef>
          <a:effectRef idx="0">
            <a:schemeClr val="accent6"/>
          </a:effectRef>
          <a:fontRef idx="minor">
            <a:schemeClr val="tx1"/>
          </a:fontRef>
        </p:style>
      </p:cxnSp>
      <p:pic>
        <p:nvPicPr>
          <p:cNvPr id="9" name="Picture 8" descr="A logo of a group&#10;&#10;AI-generated content may be incorrect.">
            <a:extLst>
              <a:ext uri="{FF2B5EF4-FFF2-40B4-BE49-F238E27FC236}">
                <a16:creationId xmlns:a16="http://schemas.microsoft.com/office/drawing/2014/main" id="{15FCCB96-0E5F-942B-FEDD-4F9DC8723A79}"/>
              </a:ext>
            </a:extLst>
          </p:cNvPr>
          <p:cNvPicPr>
            <a:picLocks noChangeAspect="1"/>
          </p:cNvPicPr>
          <p:nvPr/>
        </p:nvPicPr>
        <p:blipFill>
          <a:blip r:embed="rId4"/>
          <a:stretch>
            <a:fillRect/>
          </a:stretch>
        </p:blipFill>
        <p:spPr>
          <a:xfrm>
            <a:off x="8199848" y="6142097"/>
            <a:ext cx="609825" cy="533597"/>
          </a:xfrm>
          <a:prstGeom prst="rect">
            <a:avLst/>
          </a:prstGeom>
        </p:spPr>
      </p:pic>
    </p:spTree>
    <p:extLst>
      <p:ext uri="{BB962C8B-B14F-4D97-AF65-F5344CB8AC3E}">
        <p14:creationId xmlns:p14="http://schemas.microsoft.com/office/powerpoint/2010/main" val="33868371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CEE160-2208-442F-54B6-2A918B3C0CBD}"/>
              </a:ext>
            </a:extLst>
          </p:cNvPr>
          <p:cNvPicPr>
            <a:picLocks noChangeAspect="1"/>
          </p:cNvPicPr>
          <p:nvPr/>
        </p:nvPicPr>
        <p:blipFill>
          <a:blip r:embed="rId2"/>
          <a:srcRect/>
          <a:stretch/>
        </p:blipFill>
        <p:spPr>
          <a:xfrm>
            <a:off x="1645920" y="0"/>
            <a:ext cx="7498080" cy="5623560"/>
          </a:xfrm>
          <a:prstGeom prst="rect">
            <a:avLst/>
          </a:prstGeom>
        </p:spPr>
      </p:pic>
      <p:sp>
        <p:nvSpPr>
          <p:cNvPr id="2" name="Title 1">
            <a:extLst>
              <a:ext uri="{FF2B5EF4-FFF2-40B4-BE49-F238E27FC236}">
                <a16:creationId xmlns:a16="http://schemas.microsoft.com/office/drawing/2014/main" id="{2F207DDA-FC73-CE4A-A982-A8ED3C252927}"/>
              </a:ext>
            </a:extLst>
          </p:cNvPr>
          <p:cNvSpPr>
            <a:spLocks noGrp="1"/>
          </p:cNvSpPr>
          <p:nvPr>
            <p:ph type="title"/>
          </p:nvPr>
        </p:nvSpPr>
        <p:spPr>
          <a:xfrm>
            <a:off x="457200" y="337489"/>
            <a:ext cx="5868237" cy="1281116"/>
          </a:xfrm>
        </p:spPr>
        <p:txBody>
          <a:bodyPr>
            <a:normAutofit/>
          </a:bodyPr>
          <a:lstStyle/>
          <a:p>
            <a:pPr algn="l"/>
            <a:r>
              <a:rPr lang="en-US" sz="3400" dirty="0">
                <a:solidFill>
                  <a:srgbClr val="871518"/>
                </a:solidFill>
                <a:latin typeface="Walbaum Display" panose="02070503090703020303" pitchFamily="18" charset="0"/>
              </a:rPr>
              <a:t>Comprehensive Governance </a:t>
            </a:r>
            <a:br>
              <a:rPr lang="en-US" sz="3400" dirty="0">
                <a:solidFill>
                  <a:srgbClr val="871518"/>
                </a:solidFill>
                <a:latin typeface="Walbaum Display" panose="02070503090703020303" pitchFamily="18" charset="0"/>
              </a:rPr>
            </a:br>
            <a:r>
              <a:rPr lang="en-US" sz="3400" dirty="0">
                <a:solidFill>
                  <a:srgbClr val="871518"/>
                </a:solidFill>
                <a:latin typeface="Walbaum Display" panose="02070503090703020303" pitchFamily="18" charset="0"/>
              </a:rPr>
              <a:t>Arrangements (cont.)</a:t>
            </a:r>
          </a:p>
        </p:txBody>
      </p:sp>
      <p:sp>
        <p:nvSpPr>
          <p:cNvPr id="3" name="Content Placeholder 2">
            <a:extLst>
              <a:ext uri="{FF2B5EF4-FFF2-40B4-BE49-F238E27FC236}">
                <a16:creationId xmlns:a16="http://schemas.microsoft.com/office/drawing/2014/main" id="{FEF67D0B-B43A-B644-9D89-51F3EEED3790}"/>
              </a:ext>
            </a:extLst>
          </p:cNvPr>
          <p:cNvSpPr>
            <a:spLocks noGrp="1"/>
          </p:cNvSpPr>
          <p:nvPr>
            <p:ph idx="1"/>
          </p:nvPr>
        </p:nvSpPr>
        <p:spPr>
          <a:xfrm>
            <a:off x="457200" y="1711988"/>
            <a:ext cx="8229600" cy="4334034"/>
          </a:xfrm>
        </p:spPr>
        <p:txBody>
          <a:bodyPr/>
          <a:lstStyle/>
          <a:p>
            <a:pPr marL="457200" indent="-457200">
              <a:spcBef>
                <a:spcPts val="300"/>
              </a:spcBef>
              <a:spcAft>
                <a:spcPts val="300"/>
              </a:spcAft>
              <a:buFont typeface="+mj-lt"/>
              <a:buAutoNum type="arabicPeriod" startAt="4"/>
            </a:pPr>
            <a:r>
              <a:rPr lang="en-US" sz="1600" dirty="0">
                <a:solidFill>
                  <a:srgbClr val="871518"/>
                </a:solidFill>
                <a:latin typeface="+mn-lt"/>
              </a:rPr>
              <a:t>Nunavut (land claim – public government)</a:t>
            </a:r>
          </a:p>
          <a:p>
            <a:pPr marL="457200" indent="-457200">
              <a:spcBef>
                <a:spcPts val="300"/>
              </a:spcBef>
              <a:spcAft>
                <a:spcPts val="300"/>
              </a:spcAft>
              <a:buFont typeface="+mj-lt"/>
              <a:buAutoNum type="arabicPeriod" startAt="4"/>
            </a:pPr>
            <a:r>
              <a:rPr lang="en-US" sz="1600" dirty="0">
                <a:solidFill>
                  <a:srgbClr val="871518"/>
                </a:solidFill>
                <a:latin typeface="+mn-lt"/>
              </a:rPr>
              <a:t>Nisga’a, BC (land claim – 5 former bands)</a:t>
            </a:r>
          </a:p>
          <a:p>
            <a:pPr marL="457200" indent="-457200">
              <a:spcBef>
                <a:spcPts val="300"/>
              </a:spcBef>
              <a:spcAft>
                <a:spcPts val="300"/>
              </a:spcAft>
              <a:buFont typeface="+mj-lt"/>
              <a:buAutoNum type="arabicPeriod" startAt="4"/>
            </a:pPr>
            <a:r>
              <a:rPr lang="en-US" sz="1600" dirty="0">
                <a:solidFill>
                  <a:srgbClr val="871518"/>
                </a:solidFill>
                <a:latin typeface="+mn-lt"/>
              </a:rPr>
              <a:t>Nunatsiavut, Labrador (land claim)</a:t>
            </a:r>
          </a:p>
          <a:p>
            <a:pPr marL="457200" indent="-457200">
              <a:spcBef>
                <a:spcPts val="300"/>
              </a:spcBef>
              <a:spcAft>
                <a:spcPts val="300"/>
              </a:spcAft>
              <a:buFont typeface="+mj-lt"/>
              <a:buAutoNum type="arabicPeriod" startAt="4"/>
            </a:pPr>
            <a:r>
              <a:rPr lang="en-US" sz="1600" dirty="0">
                <a:solidFill>
                  <a:srgbClr val="871518"/>
                </a:solidFill>
                <a:latin typeface="+mn-lt"/>
              </a:rPr>
              <a:t>Westbank, BC (stand alone – bilateral)</a:t>
            </a:r>
          </a:p>
          <a:p>
            <a:pPr marL="457200" indent="-457200">
              <a:spcBef>
                <a:spcPts val="300"/>
              </a:spcBef>
              <a:spcAft>
                <a:spcPts val="300"/>
              </a:spcAft>
              <a:buFont typeface="+mj-lt"/>
              <a:buAutoNum type="arabicPeriod" startAt="4"/>
            </a:pPr>
            <a:r>
              <a:rPr lang="en-US" sz="1600" dirty="0">
                <a:solidFill>
                  <a:srgbClr val="871518"/>
                </a:solidFill>
                <a:latin typeface="+mn-lt"/>
              </a:rPr>
              <a:t>Tlicho, NWT (land claim)</a:t>
            </a:r>
          </a:p>
          <a:p>
            <a:pPr marL="457200" indent="-457200">
              <a:spcBef>
                <a:spcPts val="300"/>
              </a:spcBef>
              <a:spcAft>
                <a:spcPts val="300"/>
              </a:spcAft>
              <a:buFont typeface="+mj-lt"/>
              <a:buAutoNum type="arabicPeriod" startAt="4"/>
            </a:pPr>
            <a:r>
              <a:rPr lang="en-US" sz="1600" dirty="0">
                <a:solidFill>
                  <a:srgbClr val="871518"/>
                </a:solidFill>
                <a:latin typeface="+mn-lt"/>
              </a:rPr>
              <a:t>Tsawwassen, BC (land claim)</a:t>
            </a:r>
          </a:p>
          <a:p>
            <a:pPr marL="457200" indent="-457200">
              <a:spcBef>
                <a:spcPts val="300"/>
              </a:spcBef>
              <a:spcAft>
                <a:spcPts val="300"/>
              </a:spcAft>
              <a:buFont typeface="+mj-lt"/>
              <a:buAutoNum type="arabicPeriod" startAt="4"/>
            </a:pPr>
            <a:r>
              <a:rPr lang="en-US" sz="1600" dirty="0">
                <a:solidFill>
                  <a:srgbClr val="871518"/>
                </a:solidFill>
                <a:latin typeface="+mn-lt"/>
              </a:rPr>
              <a:t>Maa-nulth, BC (land claim – four former bands) </a:t>
            </a:r>
          </a:p>
          <a:p>
            <a:pPr marL="457200" indent="-457200">
              <a:spcBef>
                <a:spcPts val="300"/>
              </a:spcBef>
              <a:spcAft>
                <a:spcPts val="300"/>
              </a:spcAft>
              <a:buFont typeface="+mj-lt"/>
              <a:buAutoNum type="arabicPeriod" startAt="4"/>
            </a:pPr>
            <a:r>
              <a:rPr lang="en-US" sz="1600" dirty="0">
                <a:solidFill>
                  <a:srgbClr val="871518"/>
                </a:solidFill>
                <a:latin typeface="+mn-lt"/>
              </a:rPr>
              <a:t>Sioux Valley Dakota Nation, MB (stand alone – trilateral)</a:t>
            </a:r>
            <a:r>
              <a:rPr lang="en-US" sz="1600" b="1" dirty="0">
                <a:solidFill>
                  <a:srgbClr val="871518"/>
                </a:solidFill>
                <a:latin typeface="+mn-lt"/>
              </a:rPr>
              <a:t>	</a:t>
            </a:r>
          </a:p>
          <a:p>
            <a:pPr marL="457200" indent="-457200">
              <a:spcBef>
                <a:spcPts val="300"/>
              </a:spcBef>
              <a:spcAft>
                <a:spcPts val="300"/>
              </a:spcAft>
              <a:buFont typeface="+mj-lt"/>
              <a:buAutoNum type="arabicPeriod" startAt="4"/>
            </a:pPr>
            <a:r>
              <a:rPr lang="en-US" sz="1600" dirty="0">
                <a:solidFill>
                  <a:srgbClr val="871518"/>
                </a:solidFill>
                <a:latin typeface="+mn-lt"/>
              </a:rPr>
              <a:t>Yale, BC (land claim – will not be coming into force)</a:t>
            </a:r>
          </a:p>
          <a:p>
            <a:pPr marL="457200" indent="-457200">
              <a:spcBef>
                <a:spcPts val="300"/>
              </a:spcBef>
              <a:spcAft>
                <a:spcPts val="300"/>
              </a:spcAft>
              <a:buFont typeface="+mj-lt"/>
              <a:buAutoNum type="arabicPeriod" startAt="4"/>
            </a:pPr>
            <a:r>
              <a:rPr lang="en-US" sz="1600" dirty="0">
                <a:solidFill>
                  <a:srgbClr val="871518"/>
                </a:solidFill>
                <a:latin typeface="+mn-lt"/>
              </a:rPr>
              <a:t>Tla’amin, BC (land claim)</a:t>
            </a:r>
          </a:p>
          <a:p>
            <a:pPr marL="457200" indent="-457200">
              <a:spcBef>
                <a:spcPts val="300"/>
              </a:spcBef>
              <a:spcAft>
                <a:spcPts val="300"/>
              </a:spcAft>
              <a:buFont typeface="+mj-lt"/>
              <a:buAutoNum type="arabicPeriod" startAt="4"/>
            </a:pPr>
            <a:r>
              <a:rPr lang="en-US" sz="1600" dirty="0">
                <a:solidFill>
                  <a:srgbClr val="871518"/>
                </a:solidFill>
                <a:latin typeface="+mn-lt"/>
              </a:rPr>
              <a:t>Déline Got'ine, NWT (land claim)</a:t>
            </a:r>
          </a:p>
          <a:p>
            <a:pPr marL="457200" indent="-457200">
              <a:spcBef>
                <a:spcPts val="300"/>
              </a:spcBef>
              <a:spcAft>
                <a:spcPts val="300"/>
              </a:spcAft>
              <a:buFont typeface="+mj-lt"/>
              <a:buAutoNum type="arabicPeriod" startAt="4"/>
            </a:pPr>
            <a:r>
              <a:rPr lang="en-US" sz="1600" dirty="0">
                <a:solidFill>
                  <a:srgbClr val="871518"/>
                </a:solidFill>
                <a:latin typeface="+mn-lt"/>
              </a:rPr>
              <a:t>Crees of Eeyou Istchee, QC (stand alone building on James Bay Cree arrangements)</a:t>
            </a:r>
          </a:p>
          <a:p>
            <a:pPr marL="457200" indent="-457200">
              <a:spcBef>
                <a:spcPts val="300"/>
              </a:spcBef>
              <a:spcAft>
                <a:spcPts val="300"/>
              </a:spcAft>
              <a:buFont typeface="+mj-lt"/>
              <a:buAutoNum type="arabicPeriod" startAt="4"/>
            </a:pPr>
            <a:r>
              <a:rPr lang="en-US" sz="1600" dirty="0">
                <a:solidFill>
                  <a:srgbClr val="871518"/>
                </a:solidFill>
                <a:latin typeface="+mn-lt"/>
              </a:rPr>
              <a:t>Whitecap Dakota, SASK (stand alone – bilateral)</a:t>
            </a:r>
          </a:p>
          <a:p>
            <a:endParaRPr lang="en-US" dirty="0"/>
          </a:p>
        </p:txBody>
      </p:sp>
      <p:sp>
        <p:nvSpPr>
          <p:cNvPr id="5" name="TextBox 4">
            <a:extLst>
              <a:ext uri="{FF2B5EF4-FFF2-40B4-BE49-F238E27FC236}">
                <a16:creationId xmlns:a16="http://schemas.microsoft.com/office/drawing/2014/main" id="{2A10C817-9A80-A45E-B43C-918EA34E664B}"/>
              </a:ext>
            </a:extLst>
          </p:cNvPr>
          <p:cNvSpPr txBox="1"/>
          <p:nvPr/>
        </p:nvSpPr>
        <p:spPr>
          <a:xfrm>
            <a:off x="3071802" y="6358019"/>
            <a:ext cx="3569946" cy="369332"/>
          </a:xfrm>
          <a:prstGeom prst="rect">
            <a:avLst/>
          </a:prstGeom>
          <a:noFill/>
        </p:spPr>
        <p:txBody>
          <a:bodyPr wrap="square" rtlCol="0">
            <a:spAutoFit/>
          </a:bodyPr>
          <a:lstStyle/>
          <a:p>
            <a:pPr algn="r"/>
            <a:r>
              <a:rPr lang="en-US" sz="900" dirty="0">
                <a:solidFill>
                  <a:schemeClr val="bg1"/>
                </a:solidFill>
                <a:latin typeface="Avenir Next LT Pro" panose="020B0504020202020204" pitchFamily="34" charset="0"/>
              </a:rPr>
              <a:t>Kathryn Deo, Barrister &amp; Solicitor</a:t>
            </a:r>
          </a:p>
          <a:p>
            <a:pPr algn="r"/>
            <a:r>
              <a:rPr lang="en-US" sz="900" dirty="0">
                <a:solidFill>
                  <a:schemeClr val="bg1"/>
                </a:solidFill>
                <a:latin typeface="Avenir Next LT Pro" panose="020B0504020202020204" pitchFamily="34" charset="0"/>
              </a:rPr>
              <a:t>&amp; Tim Raybould, PhD</a:t>
            </a:r>
          </a:p>
        </p:txBody>
      </p:sp>
      <p:pic>
        <p:nvPicPr>
          <p:cNvPr id="6" name="Picture 5">
            <a:extLst>
              <a:ext uri="{FF2B5EF4-FFF2-40B4-BE49-F238E27FC236}">
                <a16:creationId xmlns:a16="http://schemas.microsoft.com/office/drawing/2014/main" id="{78DA71BF-7A64-8E4A-861B-1E6EAEB57EF7}"/>
              </a:ext>
            </a:extLst>
          </p:cNvPr>
          <p:cNvPicPr>
            <a:picLocks noChangeAspect="1"/>
          </p:cNvPicPr>
          <p:nvPr/>
        </p:nvPicPr>
        <p:blipFill>
          <a:blip r:embed="rId3"/>
          <a:srcRect/>
          <a:stretch/>
        </p:blipFill>
        <p:spPr>
          <a:xfrm>
            <a:off x="6641748" y="6202020"/>
            <a:ext cx="1417636" cy="531613"/>
          </a:xfrm>
          <a:prstGeom prst="rect">
            <a:avLst/>
          </a:prstGeom>
        </p:spPr>
      </p:pic>
      <p:cxnSp>
        <p:nvCxnSpPr>
          <p:cNvPr id="8" name="Straight Connector 7">
            <a:extLst>
              <a:ext uri="{FF2B5EF4-FFF2-40B4-BE49-F238E27FC236}">
                <a16:creationId xmlns:a16="http://schemas.microsoft.com/office/drawing/2014/main" id="{A7D6A045-1E13-D23E-8D5E-1081BBE4E93E}"/>
              </a:ext>
            </a:extLst>
          </p:cNvPr>
          <p:cNvCxnSpPr>
            <a:cxnSpLocks/>
          </p:cNvCxnSpPr>
          <p:nvPr/>
        </p:nvCxnSpPr>
        <p:spPr>
          <a:xfrm>
            <a:off x="324279" y="6202020"/>
            <a:ext cx="6166957" cy="0"/>
          </a:xfrm>
          <a:prstGeom prst="line">
            <a:avLst/>
          </a:prstGeom>
          <a:ln>
            <a:solidFill>
              <a:srgbClr val="871518"/>
            </a:solidFill>
          </a:ln>
        </p:spPr>
        <p:style>
          <a:lnRef idx="1">
            <a:schemeClr val="accent6"/>
          </a:lnRef>
          <a:fillRef idx="0">
            <a:schemeClr val="accent6"/>
          </a:fillRef>
          <a:effectRef idx="0">
            <a:schemeClr val="accent6"/>
          </a:effectRef>
          <a:fontRef idx="minor">
            <a:schemeClr val="tx1"/>
          </a:fontRef>
        </p:style>
      </p:cxnSp>
      <p:pic>
        <p:nvPicPr>
          <p:cNvPr id="9" name="Picture 8" descr="A logo of a group&#10;&#10;AI-generated content may be incorrect.">
            <a:extLst>
              <a:ext uri="{FF2B5EF4-FFF2-40B4-BE49-F238E27FC236}">
                <a16:creationId xmlns:a16="http://schemas.microsoft.com/office/drawing/2014/main" id="{E86AB3F3-FEDC-0735-2155-3C902D30CFDF}"/>
              </a:ext>
            </a:extLst>
          </p:cNvPr>
          <p:cNvPicPr>
            <a:picLocks noChangeAspect="1"/>
          </p:cNvPicPr>
          <p:nvPr/>
        </p:nvPicPr>
        <p:blipFill>
          <a:blip r:embed="rId4"/>
          <a:stretch>
            <a:fillRect/>
          </a:stretch>
        </p:blipFill>
        <p:spPr>
          <a:xfrm>
            <a:off x="8199848" y="6142097"/>
            <a:ext cx="609825" cy="533597"/>
          </a:xfrm>
          <a:prstGeom prst="rect">
            <a:avLst/>
          </a:prstGeom>
        </p:spPr>
      </p:pic>
    </p:spTree>
    <p:extLst>
      <p:ext uri="{BB962C8B-B14F-4D97-AF65-F5344CB8AC3E}">
        <p14:creationId xmlns:p14="http://schemas.microsoft.com/office/powerpoint/2010/main" val="1927658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red background with a red border&#10;&#10;AI-generated content may be incorrect.">
            <a:extLst>
              <a:ext uri="{FF2B5EF4-FFF2-40B4-BE49-F238E27FC236}">
                <a16:creationId xmlns:a16="http://schemas.microsoft.com/office/drawing/2014/main" id="{95B7ABBB-EE1F-6325-1954-A40E37DE3A16}"/>
              </a:ext>
            </a:extLst>
          </p:cNvPr>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p:txBody>
          <a:bodyPr>
            <a:normAutofit/>
          </a:bodyPr>
          <a:lstStyle/>
          <a:p>
            <a:r>
              <a:rPr lang="en-US" sz="3600" dirty="0">
                <a:latin typeface="Walbaum Display" panose="02070503090703020303" pitchFamily="18" charset="0"/>
              </a:rPr>
              <a:t>The Origins of the FMA</a:t>
            </a:r>
          </a:p>
        </p:txBody>
      </p:sp>
    </p:spTree>
    <p:extLst>
      <p:ext uri="{BB962C8B-B14F-4D97-AF65-F5344CB8AC3E}">
        <p14:creationId xmlns:p14="http://schemas.microsoft.com/office/powerpoint/2010/main" val="26051745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25-03-20 ALG PowerPoint Template RED.potx" id="{9038A1E8-BBA7-4EC4-83F9-A32F9A2A8DA6}" vid="{BF99F1CF-5B15-4F56-80FF-30623A40B6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2025-03-20 ALG PowerPoint Template</Template>
  <TotalTime>691</TotalTime>
  <Words>1765</Words>
  <Application>Microsoft Office PowerPoint</Application>
  <PresentationFormat>On-screen Show (4:3)</PresentationFormat>
  <Paragraphs>178</Paragraphs>
  <Slides>30</Slides>
  <Notes>3</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30</vt:i4>
      </vt:variant>
    </vt:vector>
  </HeadingPairs>
  <TitlesOfParts>
    <vt:vector size="40" baseType="lpstr">
      <vt:lpstr>Arial</vt:lpstr>
      <vt:lpstr>Avenir Next</vt:lpstr>
      <vt:lpstr>Avenir Next LT Pro</vt:lpstr>
      <vt:lpstr>Avenir Next Medium</vt:lpstr>
      <vt:lpstr>Calibri</vt:lpstr>
      <vt:lpstr>Courier New</vt:lpstr>
      <vt:lpstr>Italiana</vt:lpstr>
      <vt:lpstr>Walbaum Display</vt:lpstr>
      <vt:lpstr>Office Theme</vt:lpstr>
      <vt:lpstr>Adobe Acrobat Document</vt:lpstr>
      <vt:lpstr>Access to the FMA for Self-Governments</vt:lpstr>
      <vt:lpstr>PowerPoint Presentation</vt:lpstr>
      <vt:lpstr>The Governance Continuum</vt:lpstr>
      <vt:lpstr>PowerPoint Presentation</vt:lpstr>
      <vt:lpstr>Options for State-Recognized  Governance Reform (negotiated) </vt:lpstr>
      <vt:lpstr>National Sectoral Governance  Initiatives </vt:lpstr>
      <vt:lpstr>Comprehensive  Governance  Arrangements</vt:lpstr>
      <vt:lpstr>Comprehensive Governance  Arrangements (cont.)</vt:lpstr>
      <vt:lpstr>The Origins of the FMA</vt:lpstr>
      <vt:lpstr>Origins of the FMA</vt:lpstr>
      <vt:lpstr>Key Aspects of the FMA</vt:lpstr>
      <vt:lpstr>PowerPoint Presentation</vt:lpstr>
      <vt:lpstr>PowerPoint Presentation</vt:lpstr>
      <vt:lpstr>PowerPoint Presentation</vt:lpstr>
      <vt:lpstr>PowerPoint Presentation</vt:lpstr>
      <vt:lpstr>Leading the Way…</vt:lpstr>
      <vt:lpstr>Self-Government</vt:lpstr>
      <vt:lpstr> UNDRIP</vt:lpstr>
      <vt:lpstr>  UNDRIP - Implementation </vt:lpstr>
      <vt:lpstr>FMA and Self-Government</vt:lpstr>
      <vt:lpstr>Evolution to Self-Government</vt:lpstr>
      <vt:lpstr>Developing Regulations for Self-governments</vt:lpstr>
      <vt:lpstr>Adaptation Regulations</vt:lpstr>
      <vt:lpstr>Shifting Federal Policy</vt:lpstr>
      <vt:lpstr>FMA Adaptation Regulations </vt:lpstr>
      <vt:lpstr>FMA Adaptation Regulations </vt:lpstr>
      <vt:lpstr> Taking Action</vt:lpstr>
      <vt:lpstr>Supporting Access to the FMA  for Self-Governments</vt:lpstr>
      <vt:lpstr>Supporting Access to the FMA  for Self-Governments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Kathryn Dro</dc:creator>
  <cp:lastModifiedBy>Kathryn Deo</cp:lastModifiedBy>
  <cp:revision>42</cp:revision>
  <cp:lastPrinted>2022-05-06T14:44:34Z</cp:lastPrinted>
  <dcterms:created xsi:type="dcterms:W3CDTF">2025-03-20T18:10:03Z</dcterms:created>
  <dcterms:modified xsi:type="dcterms:W3CDTF">2026-04-19T19:42:27Z</dcterms:modified>
</cp:coreProperties>
</file>